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28800425" cy="43200638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7667">
          <p15:clr>
            <a:srgbClr val="A4A3A4"/>
          </p15:clr>
        </p15:guide>
        <p15:guide id="2" pos="485">
          <p15:clr>
            <a:srgbClr val="A4A3A4"/>
          </p15:clr>
        </p15:guide>
        <p15:guide id="3" orient="horz" pos="452">
          <p15:clr>
            <a:srgbClr val="A4A3A4"/>
          </p15:clr>
        </p15:guide>
        <p15:guide id="4" orient="horz" pos="26829">
          <p15:clr>
            <a:srgbClr val="A4A3A4"/>
          </p15:clr>
        </p15:guide>
        <p15:guide id="5" orient="horz" pos="250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" d="100"/>
          <a:sy n="12" d="100"/>
        </p:scale>
        <p:origin x="2358" y="-36"/>
      </p:cViewPr>
      <p:guideLst>
        <p:guide pos="17667"/>
        <p:guide pos="485"/>
        <p:guide orient="horz" pos="452"/>
        <p:guide orient="horz" pos="26829"/>
        <p:guide orient="horz" pos="250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957D-2FA3-4342-97D8-ECB2C2C6EECC}" type="datetimeFigureOut">
              <a:rPr lang="es-MX" smtClean="0"/>
              <a:t>30/04/2022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4FBC-2EEF-4CAB-BF13-E142EB2FC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24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957D-2FA3-4342-97D8-ECB2C2C6EECC}" type="datetimeFigureOut">
              <a:rPr lang="es-MX" smtClean="0"/>
              <a:t>30/04/2022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4FBC-2EEF-4CAB-BF13-E142EB2FC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303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957D-2FA3-4342-97D8-ECB2C2C6EECC}" type="datetimeFigureOut">
              <a:rPr lang="es-MX" smtClean="0"/>
              <a:t>30/04/2022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4FBC-2EEF-4CAB-BF13-E142EB2FC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446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957D-2FA3-4342-97D8-ECB2C2C6EECC}" type="datetimeFigureOut">
              <a:rPr lang="es-MX" smtClean="0"/>
              <a:t>30/04/2022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4FBC-2EEF-4CAB-BF13-E142EB2FC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169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957D-2FA3-4342-97D8-ECB2C2C6EECC}" type="datetimeFigureOut">
              <a:rPr lang="es-MX" smtClean="0"/>
              <a:t>30/04/2022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4FBC-2EEF-4CAB-BF13-E142EB2FC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664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957D-2FA3-4342-97D8-ECB2C2C6EECC}" type="datetimeFigureOut">
              <a:rPr lang="es-MX" smtClean="0"/>
              <a:t>30/04/2022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4FBC-2EEF-4CAB-BF13-E142EB2FC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84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957D-2FA3-4342-97D8-ECB2C2C6EECC}" type="datetimeFigureOut">
              <a:rPr lang="es-MX" smtClean="0"/>
              <a:t>30/04/2022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4FBC-2EEF-4CAB-BF13-E142EB2FC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84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957D-2FA3-4342-97D8-ECB2C2C6EECC}" type="datetimeFigureOut">
              <a:rPr lang="es-MX" smtClean="0"/>
              <a:t>30/04/2022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4FBC-2EEF-4CAB-BF13-E142EB2FC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769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957D-2FA3-4342-97D8-ECB2C2C6EECC}" type="datetimeFigureOut">
              <a:rPr lang="es-MX" smtClean="0"/>
              <a:t>30/04/2022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4FBC-2EEF-4CAB-BF13-E142EB2FC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591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957D-2FA3-4342-97D8-ECB2C2C6EECC}" type="datetimeFigureOut">
              <a:rPr lang="es-MX" smtClean="0"/>
              <a:t>30/04/2022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4FBC-2EEF-4CAB-BF13-E142EB2FC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417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957D-2FA3-4342-97D8-ECB2C2C6EECC}" type="datetimeFigureOut">
              <a:rPr lang="es-MX" smtClean="0"/>
              <a:t>30/04/2022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4FBC-2EEF-4CAB-BF13-E142EB2FC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34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3957D-2FA3-4342-97D8-ECB2C2C6EECC}" type="datetimeFigureOut">
              <a:rPr lang="es-MX" smtClean="0"/>
              <a:t>30/04/2022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B4FBC-2EEF-4CAB-BF13-E142EB2FC0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30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hyperlink" Target="mailto:ldovalo@ambiente.gob.ar" TargetMode="External"/><Relationship Id="rId18" Type="http://schemas.openxmlformats.org/officeDocument/2006/relationships/image" Target="../media/image7.JPG"/><Relationship Id="rId3" Type="http://schemas.openxmlformats.org/officeDocument/2006/relationships/image" Target="../media/image2.JPG"/><Relationship Id="rId21" Type="http://schemas.openxmlformats.org/officeDocument/2006/relationships/image" Target="../media/image10.jpeg"/><Relationship Id="rId7" Type="http://schemas.openxmlformats.org/officeDocument/2006/relationships/hyperlink" Target="https://www.argentina.gob.ar/ambiente/ordenamiento-territorial/proyecto-oat" TargetMode="External"/><Relationship Id="rId12" Type="http://schemas.openxmlformats.org/officeDocument/2006/relationships/hyperlink" Target="mailto:dnpyoat@ambiente.gob.ar" TargetMode="External"/><Relationship Id="rId17" Type="http://schemas.openxmlformats.org/officeDocument/2006/relationships/hyperlink" Target="mailto:ncaloni@ambiente.gob.ar" TargetMode="External"/><Relationship Id="rId2" Type="http://schemas.openxmlformats.org/officeDocument/2006/relationships/image" Target="../media/image1.png"/><Relationship Id="rId16" Type="http://schemas.openxmlformats.org/officeDocument/2006/relationships/hyperlink" Target="mailto:lzamboni@ambiente.gob.ar" TargetMode="Externa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r.undp.org/content/argentina/es/home/projects/OAT.html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s://oat.ambiente.gob.ar/" TargetMode="External"/><Relationship Id="rId15" Type="http://schemas.openxmlformats.org/officeDocument/2006/relationships/hyperlink" Target="mailto:jblanco@ambiente.gob.ar" TargetMode="External"/><Relationship Id="rId10" Type="http://schemas.openxmlformats.org/officeDocument/2006/relationships/image" Target="../media/image5.jpg"/><Relationship Id="rId19" Type="http://schemas.openxmlformats.org/officeDocument/2006/relationships/image" Target="../media/image8.png"/><Relationship Id="rId4" Type="http://schemas.openxmlformats.org/officeDocument/2006/relationships/hyperlink" Target="https://sinia.ambiente.gob.ar/geovisor.php" TargetMode="External"/><Relationship Id="rId9" Type="http://schemas.openxmlformats.org/officeDocument/2006/relationships/image" Target="../media/image4.png"/><Relationship Id="rId14" Type="http://schemas.openxmlformats.org/officeDocument/2006/relationships/hyperlink" Target="mailto:kulloa@ambiente.gob.ar" TargetMode="External"/><Relationship Id="rId2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94919" y="36527873"/>
            <a:ext cx="27251444" cy="2766999"/>
          </a:xfrm>
          <a:prstGeom prst="rect">
            <a:avLst/>
          </a:prstGeom>
          <a:solidFill>
            <a:srgbClr val="DFF4F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754062" y="1178191"/>
            <a:ext cx="27235974" cy="5863940"/>
          </a:xfrm>
          <a:prstGeom prst="rect">
            <a:avLst/>
          </a:prstGeom>
          <a:solidFill>
            <a:srgbClr val="B9E8F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t-BR" sz="4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endParaRPr lang="pt-BR" sz="4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endParaRPr lang="pt-BR" sz="4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endParaRPr lang="pt-BR" sz="4000" b="1" dirty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XVI Jornadas IDERA</a:t>
            </a:r>
          </a:p>
          <a:p>
            <a:pPr algn="l"/>
            <a:r>
              <a:rPr lang="pt-BR" sz="4000" b="1" dirty="0">
                <a:solidFill>
                  <a:schemeClr val="bg2">
                    <a:lumMod val="50000"/>
                  </a:schemeClr>
                </a:solidFill>
              </a:rPr>
              <a:t>Córdoba 2022</a:t>
            </a:r>
            <a:endParaRPr lang="pt-BR" sz="28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0E6F13E-C5DD-44AB-9B47-ADC5DC0BD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06" y="1156081"/>
            <a:ext cx="2485369" cy="2812587"/>
          </a:xfrm>
          <a:prstGeom prst="rect">
            <a:avLst/>
          </a:prstGeom>
        </p:spPr>
      </p:pic>
      <p:pic>
        <p:nvPicPr>
          <p:cNvPr id="36" name="Imagen 35" descr="Mapa&#10;&#10;Descripción generada automáticamente">
            <a:extLst>
              <a:ext uri="{FF2B5EF4-FFF2-40B4-BE49-F238E27FC236}">
                <a16:creationId xmlns:a16="http://schemas.microsoft.com/office/drawing/2014/main" id="{C0E6F74C-195C-4F67-AB43-7333AC2ED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87" y="14980972"/>
            <a:ext cx="14416991" cy="64817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7A258332-F9E5-495C-A2B2-13BA1D119970}"/>
              </a:ext>
            </a:extLst>
          </p:cNvPr>
          <p:cNvSpPr txBox="1"/>
          <p:nvPr/>
        </p:nvSpPr>
        <p:spPr>
          <a:xfrm>
            <a:off x="1263121" y="36755314"/>
            <a:ext cx="208129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MX" sz="3200" dirty="0">
                <a:latin typeface="Encode Sans" panose="02000000000000000000" pitchFamily="2" charset="0"/>
              </a:rPr>
              <a:t>IDE AMBIENTAL (CIAN- SINIA - </a:t>
            </a:r>
            <a:r>
              <a:rPr lang="es-MX" sz="3200" dirty="0" err="1">
                <a:latin typeface="Encode Sans" panose="02000000000000000000" pitchFamily="2" charset="0"/>
              </a:rPr>
              <a:t>MAyDS</a:t>
            </a:r>
            <a:r>
              <a:rPr lang="es-MX" sz="3200" dirty="0">
                <a:latin typeface="Encode Sans" panose="02000000000000000000" pitchFamily="2" charset="0"/>
              </a:rPr>
              <a:t>):  </a:t>
            </a:r>
            <a:r>
              <a:rPr lang="es-MX" sz="3200" dirty="0">
                <a:latin typeface="Encode Sans" panose="02000000000000000000" pitchFamily="2" charset="0"/>
                <a:hlinkClick r:id="rId4"/>
              </a:rPr>
              <a:t>https://sinia.ambiente.gob.ar/</a:t>
            </a:r>
            <a:endParaRPr lang="es-MX" sz="3200" dirty="0">
              <a:latin typeface="Encode Sans" panose="02000000000000000000" pitchFamily="2" charset="0"/>
            </a:endParaRPr>
          </a:p>
          <a:p>
            <a:pPr marL="571500" indent="-5715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MX" sz="3200" dirty="0">
                <a:latin typeface="Encode Sans" panose="02000000000000000000" pitchFamily="2" charset="0"/>
              </a:rPr>
              <a:t>GEOPORTAL GEF – OAT  (</a:t>
            </a:r>
            <a:r>
              <a:rPr lang="es-MX" sz="3200" dirty="0" err="1">
                <a:latin typeface="Encode Sans" panose="02000000000000000000" pitchFamily="2" charset="0"/>
              </a:rPr>
              <a:t>DNPyOAT</a:t>
            </a:r>
            <a:r>
              <a:rPr lang="es-MX" sz="3200" dirty="0">
                <a:latin typeface="Encode Sans" panose="02000000000000000000" pitchFamily="2" charset="0"/>
              </a:rPr>
              <a:t>- SPARN-</a:t>
            </a:r>
            <a:r>
              <a:rPr lang="es-MX" sz="3200" dirty="0" err="1">
                <a:latin typeface="Encode Sans" panose="02000000000000000000" pitchFamily="2" charset="0"/>
              </a:rPr>
              <a:t>MAyDS</a:t>
            </a:r>
            <a:r>
              <a:rPr lang="es-MX" sz="3200" dirty="0">
                <a:latin typeface="Encode Sans" panose="02000000000000000000" pitchFamily="2" charset="0"/>
              </a:rPr>
              <a:t>): </a:t>
            </a:r>
            <a:r>
              <a:rPr lang="es-MX" sz="3200" dirty="0">
                <a:latin typeface="Encode Sans" panose="02000000000000000000" pitchFamily="2" charset="0"/>
                <a:hlinkClick r:id="rId5"/>
              </a:rPr>
              <a:t>https://oat.ambiente.gob.ar/</a:t>
            </a:r>
            <a:endParaRPr lang="es-MX" sz="3200" dirty="0">
              <a:latin typeface="Encode Sans" panose="02000000000000000000" pitchFamily="2" charset="0"/>
            </a:endParaRPr>
          </a:p>
          <a:p>
            <a:pPr marL="571500" indent="-5715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s-MX" sz="3200" dirty="0">
                <a:latin typeface="Encode Sans" panose="02000000000000000000" pitchFamily="2" charset="0"/>
              </a:rPr>
              <a:t>Proyecto PNUD ARG/19/G24: 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es-MX" sz="3200" dirty="0">
                <a:latin typeface="Encode Sans" panose="02000000000000000000" pitchFamily="2" charset="0"/>
                <a:hlinkClick r:id="rId6"/>
              </a:rPr>
              <a:t>https://www.ar.undp.org/content/argentina/es/home/projects/OAT.html</a:t>
            </a:r>
            <a:r>
              <a:rPr lang="es-MX" sz="3200" dirty="0">
                <a:latin typeface="Encode Sans" panose="02000000000000000000" pitchFamily="2" charset="0"/>
              </a:rPr>
              <a:t> 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es-MX" sz="3200" dirty="0">
                <a:latin typeface="Encode Sans" panose="02000000000000000000" pitchFamily="2" charset="0"/>
                <a:hlinkClick r:id="rId7"/>
              </a:rPr>
              <a:t>https://www.argentina.gob.ar/ambiente/ordenamiento-territorial/proyecto-oat</a:t>
            </a:r>
            <a:r>
              <a:rPr lang="es-MX" sz="3200" dirty="0">
                <a:latin typeface="Encode Sans" panose="02000000000000000000" pitchFamily="2" charset="0"/>
              </a:rPr>
              <a:t> </a:t>
            </a:r>
          </a:p>
        </p:txBody>
      </p:sp>
      <p:pic>
        <p:nvPicPr>
          <p:cNvPr id="42" name="Imagen 41" descr="Mapa&#10;&#10;Descripción generada automáticamente">
            <a:extLst>
              <a:ext uri="{FF2B5EF4-FFF2-40B4-BE49-F238E27FC236}">
                <a16:creationId xmlns:a16="http://schemas.microsoft.com/office/drawing/2014/main" id="{2CEA863B-D253-4268-BDE3-969838B2AA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672" y="22326123"/>
            <a:ext cx="13978793" cy="6103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Imagen 4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35527F8-D5BA-4616-AD36-C44AE6F935E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8" t="35759" r="25771" b="36997"/>
          <a:stretch/>
        </p:blipFill>
        <p:spPr>
          <a:xfrm>
            <a:off x="798676" y="39354786"/>
            <a:ext cx="8778461" cy="346518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519056" y="1255987"/>
            <a:ext cx="2252730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7200" b="1" dirty="0">
                <a:solidFill>
                  <a:schemeClr val="bg2">
                    <a:lumMod val="50000"/>
                  </a:schemeClr>
                </a:solidFill>
                <a:latin typeface="Encode Sans" panose="02000000000000000000" pitchFamily="2" charset="0"/>
                <a:ea typeface="Calibri" panose="020F0502020204030204" pitchFamily="34" charset="0"/>
              </a:rPr>
              <a:t>Uso de herramientas tecnológicas de información geográfica para el ordenamiento ambiental del territorio  </a:t>
            </a:r>
          </a:p>
          <a:p>
            <a:pPr algn="ctr"/>
            <a:r>
              <a:rPr lang="es-AR" sz="4800" dirty="0"/>
              <a:t>Aportes desde el proyecto </a:t>
            </a:r>
            <a:r>
              <a:rPr lang="es-ES" sz="4800" dirty="0"/>
              <a:t>“Incorporación de la conservación de la biodiversidad y el manejo sostenible de las tierras en la planificación del desarrollo: </a:t>
            </a:r>
            <a:r>
              <a:rPr lang="es-ES" sz="4800" dirty="0" err="1"/>
              <a:t>operacionalizar</a:t>
            </a:r>
            <a:r>
              <a:rPr lang="es-ES" sz="4800" dirty="0"/>
              <a:t> el OAT en la Argentina” </a:t>
            </a:r>
          </a:p>
          <a:p>
            <a:pPr algn="ctr"/>
            <a:endParaRPr lang="es-AR" sz="2000" b="1" dirty="0">
              <a:solidFill>
                <a:schemeClr val="bg2">
                  <a:lumMod val="50000"/>
                </a:schemeClr>
              </a:solidFill>
              <a:latin typeface="Encode Sans" panose="02000000000000000000" pitchFamily="2" charset="0"/>
              <a:ea typeface="Calibri" panose="020F0502020204030204" pitchFamily="34" charset="0"/>
            </a:endParaRPr>
          </a:p>
          <a:p>
            <a:pPr algn="ctr"/>
            <a:r>
              <a:rPr lang="es-AR" sz="5400" b="1" dirty="0">
                <a:solidFill>
                  <a:schemeClr val="bg2">
                    <a:lumMod val="50000"/>
                  </a:schemeClr>
                </a:solidFill>
                <a:latin typeface="Encode Sans" panose="02000000000000000000" pitchFamily="2" charset="0"/>
                <a:ea typeface="Calibri" panose="020F0502020204030204" pitchFamily="34" charset="0"/>
              </a:rPr>
              <a:t>(</a:t>
            </a:r>
            <a:r>
              <a:rPr lang="es-AR" sz="5400" b="1" dirty="0" err="1">
                <a:solidFill>
                  <a:schemeClr val="bg2">
                    <a:lumMod val="50000"/>
                  </a:schemeClr>
                </a:solidFill>
                <a:latin typeface="Encode Sans" panose="02000000000000000000" pitchFamily="2" charset="0"/>
                <a:ea typeface="Calibri" panose="020F0502020204030204" pitchFamily="34" charset="0"/>
              </a:rPr>
              <a:t>DNPyOAT</a:t>
            </a:r>
            <a:r>
              <a:rPr lang="es-AR" sz="5400" b="1" dirty="0">
                <a:solidFill>
                  <a:schemeClr val="bg2">
                    <a:lumMod val="50000"/>
                  </a:schemeClr>
                </a:solidFill>
                <a:latin typeface="Encode Sans" panose="02000000000000000000" pitchFamily="2" charset="0"/>
                <a:ea typeface="Calibri" panose="020F0502020204030204" pitchFamily="34" charset="0"/>
              </a:rPr>
              <a:t>- SPARN </a:t>
            </a:r>
            <a:r>
              <a:rPr lang="es-AR" sz="5400" b="1" dirty="0" err="1">
                <a:solidFill>
                  <a:schemeClr val="bg2">
                    <a:lumMod val="50000"/>
                  </a:schemeClr>
                </a:solidFill>
                <a:latin typeface="Encode Sans" panose="02000000000000000000" pitchFamily="2" charset="0"/>
                <a:ea typeface="Calibri" panose="020F0502020204030204" pitchFamily="34" charset="0"/>
              </a:rPr>
              <a:t>MAyDS</a:t>
            </a:r>
            <a:r>
              <a:rPr lang="es-AR" sz="5400" b="1" dirty="0">
                <a:solidFill>
                  <a:schemeClr val="bg2">
                    <a:lumMod val="50000"/>
                  </a:schemeClr>
                </a:solidFill>
                <a:latin typeface="Encode Sans" panose="02000000000000000000" pitchFamily="2" charset="0"/>
                <a:ea typeface="Calibri" panose="020F0502020204030204" pitchFamily="34" charset="0"/>
              </a:rPr>
              <a:t> y PNUD- GEF)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729" y="39679880"/>
            <a:ext cx="2700269" cy="31036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265" y="39709725"/>
            <a:ext cx="1423438" cy="288131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94375" y="35371638"/>
            <a:ext cx="3125032" cy="1013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b="1" dirty="0">
                <a:solidFill>
                  <a:schemeClr val="accent3">
                    <a:lumMod val="75000"/>
                  </a:schemeClr>
                </a:solidFill>
                <a:latin typeface="Encode Sans" panose="02000000000000000000" pitchFamily="2" charset="0"/>
              </a:rPr>
              <a:t>Enlaces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43046" y="39294872"/>
            <a:ext cx="676091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AR" sz="2000" dirty="0">
                <a:latin typeface="Encode Sans" panose="02000000000000000000" pitchFamily="2" charset="0"/>
              </a:rPr>
              <a:t>Contacto:  </a:t>
            </a:r>
            <a:r>
              <a:rPr lang="es-AR" sz="2000" dirty="0">
                <a:latin typeface="Encode Sans" panose="02000000000000000000" pitchFamily="2" charset="0"/>
                <a:hlinkClick r:id="rId12"/>
              </a:rPr>
              <a:t>dnpyoat@ambiente.gob.ar</a:t>
            </a:r>
            <a:r>
              <a:rPr lang="es-AR" sz="2000" dirty="0">
                <a:latin typeface="Encode Sans" panose="02000000000000000000" pitchFamily="2" charset="0"/>
              </a:rPr>
              <a:t>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34655" y="7423354"/>
            <a:ext cx="2350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Encode Sans" panose="02000000000000000000" pitchFamily="2" charset="0"/>
              </a:rPr>
              <a:t>Luis Dóvalo</a:t>
            </a:r>
            <a:r>
              <a:rPr lang="es-AR" sz="3600" baseline="30000" dirty="0">
                <a:latin typeface="Encode Sans" panose="02000000000000000000" pitchFamily="2" charset="0"/>
              </a:rPr>
              <a:t>1</a:t>
            </a:r>
            <a:r>
              <a:rPr lang="es-AR" sz="3600" dirty="0">
                <a:latin typeface="Encode Sans" panose="02000000000000000000" pitchFamily="2" charset="0"/>
              </a:rPr>
              <a:t> , Karen Ulloa</a:t>
            </a:r>
            <a:r>
              <a:rPr lang="es-AR" sz="3600" baseline="30000" dirty="0">
                <a:latin typeface="Encode Sans" panose="02000000000000000000" pitchFamily="2" charset="0"/>
              </a:rPr>
              <a:t>1</a:t>
            </a:r>
            <a:r>
              <a:rPr lang="es-AR" sz="3600" dirty="0">
                <a:latin typeface="Encode Sans" panose="02000000000000000000" pitchFamily="2" charset="0"/>
              </a:rPr>
              <a:t>, Jorge Blanco</a:t>
            </a:r>
            <a:r>
              <a:rPr lang="es-AR" sz="3600" baseline="30000" dirty="0">
                <a:latin typeface="Encode Sans" panose="02000000000000000000" pitchFamily="2" charset="0"/>
              </a:rPr>
              <a:t>1</a:t>
            </a:r>
            <a:r>
              <a:rPr lang="es-AR" sz="3600" dirty="0">
                <a:latin typeface="Encode Sans" panose="02000000000000000000" pitchFamily="2" charset="0"/>
              </a:rPr>
              <a:t>, Pamela Zamboni</a:t>
            </a:r>
            <a:r>
              <a:rPr lang="es-AR" sz="3600" baseline="30000" dirty="0">
                <a:latin typeface="Encode Sans" panose="02000000000000000000" pitchFamily="2" charset="0"/>
              </a:rPr>
              <a:t>1,2</a:t>
            </a:r>
            <a:r>
              <a:rPr lang="es-AR" sz="3600" dirty="0">
                <a:latin typeface="Encode Sans" panose="02000000000000000000" pitchFamily="2" charset="0"/>
              </a:rPr>
              <a:t> , Nicolas Caloni</a:t>
            </a:r>
            <a:r>
              <a:rPr lang="es-AR" sz="3600" baseline="30000" dirty="0">
                <a:latin typeface="Encode Sans" panose="02000000000000000000" pitchFamily="2" charset="0"/>
              </a:rPr>
              <a:t>1</a:t>
            </a:r>
            <a:endParaRPr lang="es-AR" sz="3600" dirty="0">
              <a:latin typeface="Encode Sans" panose="02000000000000000000" pitchFamily="2" charset="0"/>
            </a:endParaRPr>
          </a:p>
          <a:p>
            <a:endParaRPr lang="es-AR" sz="3600" dirty="0">
              <a:latin typeface="Encode Sans" panose="02000000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8743" y="8622302"/>
            <a:ext cx="272359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aseline="30000" dirty="0">
                <a:latin typeface="Encode Sans" panose="02000000000000000000" pitchFamily="2" charset="0"/>
              </a:rPr>
              <a:t>1 </a:t>
            </a:r>
            <a:r>
              <a:rPr lang="es-AR" sz="2800" dirty="0">
                <a:latin typeface="Encode Sans" panose="02000000000000000000" pitchFamily="2" charset="0"/>
              </a:rPr>
              <a:t>Proyecto ARG 19/G24. Dirección Nacional de Planificación y Ordenamiento Ambiental del Territorio (</a:t>
            </a:r>
            <a:r>
              <a:rPr lang="es-AR" sz="2800" dirty="0" err="1">
                <a:latin typeface="Encode Sans" panose="02000000000000000000" pitchFamily="2" charset="0"/>
              </a:rPr>
              <a:t>DNPyOAT</a:t>
            </a:r>
            <a:r>
              <a:rPr lang="es-AR" sz="2800" dirty="0">
                <a:latin typeface="Encode Sans" panose="02000000000000000000" pitchFamily="2" charset="0"/>
              </a:rPr>
              <a:t>). Secretaría de Políticas Ambientales (SPARN), Ministerio de Ambiente y Desarrollo Sustentable (</a:t>
            </a:r>
            <a:r>
              <a:rPr lang="es-AR" sz="2800" dirty="0" err="1">
                <a:latin typeface="Encode Sans" panose="02000000000000000000" pitchFamily="2" charset="0"/>
              </a:rPr>
              <a:t>MAyDS</a:t>
            </a:r>
            <a:r>
              <a:rPr lang="es-AR" sz="2800" dirty="0">
                <a:latin typeface="Encode Sans" panose="02000000000000000000" pitchFamily="2" charset="0"/>
              </a:rPr>
              <a:t>).  San Martín 451, C1004. Ciudad Autónoma de Buenos Aires, Argentina. Programa de las Naciones Unidas para el Desarrollo (PNUD).  Fondo Mundial para el Medio Ambiente (GEF). </a:t>
            </a:r>
          </a:p>
          <a:p>
            <a:r>
              <a:rPr lang="es-AR" sz="2800" u="sng" dirty="0">
                <a:latin typeface="Encode Sans" panose="02000000000000000000" pitchFamily="2" charset="0"/>
                <a:hlinkClick r:id="rId13"/>
              </a:rPr>
              <a:t>ldovalo@ambiente.gob.ar</a:t>
            </a:r>
            <a:r>
              <a:rPr lang="es-AR" sz="2800" dirty="0">
                <a:latin typeface="Encode Sans" panose="02000000000000000000" pitchFamily="2" charset="0"/>
              </a:rPr>
              <a:t>, </a:t>
            </a:r>
            <a:r>
              <a:rPr lang="es-AR" sz="2800" u="sng" dirty="0">
                <a:latin typeface="Encode Sans" panose="02000000000000000000" pitchFamily="2" charset="0"/>
                <a:hlinkClick r:id="rId14"/>
              </a:rPr>
              <a:t>kulloa@ambiente.gob.ar</a:t>
            </a:r>
            <a:r>
              <a:rPr lang="es-AR" sz="2800" dirty="0">
                <a:latin typeface="Encode Sans" panose="02000000000000000000" pitchFamily="2" charset="0"/>
              </a:rPr>
              <a:t>, </a:t>
            </a:r>
            <a:r>
              <a:rPr lang="es-AR" sz="2800" u="sng" dirty="0">
                <a:latin typeface="Encode Sans" panose="02000000000000000000" pitchFamily="2" charset="0"/>
                <a:hlinkClick r:id="rId15"/>
              </a:rPr>
              <a:t>jblanco@ambiente.gob.ar</a:t>
            </a:r>
            <a:r>
              <a:rPr lang="es-AR" sz="2800" dirty="0">
                <a:latin typeface="Encode Sans" panose="02000000000000000000" pitchFamily="2" charset="0"/>
              </a:rPr>
              <a:t>, </a:t>
            </a:r>
            <a:r>
              <a:rPr lang="es-AR" sz="2800" u="sng" dirty="0">
                <a:latin typeface="Encode Sans" panose="02000000000000000000" pitchFamily="2" charset="0"/>
                <a:hlinkClick r:id="rId16"/>
              </a:rPr>
              <a:t>lzamboni@ambiente.gob.ar</a:t>
            </a:r>
            <a:r>
              <a:rPr lang="es-AR" sz="2800" dirty="0">
                <a:latin typeface="Encode Sans" panose="02000000000000000000" pitchFamily="2" charset="0"/>
              </a:rPr>
              <a:t> , </a:t>
            </a:r>
            <a:r>
              <a:rPr lang="es-AR" sz="2800" dirty="0">
                <a:latin typeface="Encode Sans" panose="02000000000000000000" pitchFamily="2" charset="0"/>
                <a:hlinkClick r:id="rId17"/>
              </a:rPr>
              <a:t>ncaloni@ambiente.gob.ar</a:t>
            </a:r>
            <a:endParaRPr lang="es-AR" sz="2800" dirty="0">
              <a:latin typeface="Encode Sans" panose="02000000000000000000" pitchFamily="2" charset="0"/>
            </a:endParaRPr>
          </a:p>
          <a:p>
            <a:endParaRPr lang="es-AR" sz="2800" dirty="0">
              <a:latin typeface="Encode Sans" panose="02000000000000000000" pitchFamily="2" charset="0"/>
            </a:endParaRPr>
          </a:p>
          <a:p>
            <a:pPr algn="just"/>
            <a:endParaRPr lang="es-AR" sz="2800" dirty="0">
              <a:latin typeface="Encode Sans" panose="02000000000000000000" pitchFamily="2" charset="0"/>
            </a:endParaRPr>
          </a:p>
          <a:p>
            <a:r>
              <a:rPr lang="es-AR" sz="2800" baseline="30000" dirty="0">
                <a:latin typeface="Encode Sans" panose="02000000000000000000" pitchFamily="2" charset="0"/>
              </a:rPr>
              <a:t>2 </a:t>
            </a:r>
            <a:r>
              <a:rPr lang="es-AR" sz="2800" dirty="0">
                <a:latin typeface="Encode Sans" panose="02000000000000000000" pitchFamily="2" charset="0"/>
              </a:rPr>
              <a:t>Universidad Autónoma de Entre Ríos. UADER. Av. Ramírez 1143. CP 3100. Paraná, Entre Ríos. Argentina.</a:t>
            </a:r>
          </a:p>
          <a:p>
            <a:endParaRPr lang="es-AR" sz="2800" dirty="0"/>
          </a:p>
        </p:txBody>
      </p:sp>
      <p:sp>
        <p:nvSpPr>
          <p:cNvPr id="15" name="Rectángulo 14"/>
          <p:cNvSpPr/>
          <p:nvPr/>
        </p:nvSpPr>
        <p:spPr>
          <a:xfrm>
            <a:off x="1094375" y="13802789"/>
            <a:ext cx="6656545" cy="200242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/>
          <p:cNvSpPr txBox="1"/>
          <p:nvPr/>
        </p:nvSpPr>
        <p:spPr>
          <a:xfrm>
            <a:off x="1194177" y="12810974"/>
            <a:ext cx="4324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b="1" dirty="0">
                <a:solidFill>
                  <a:schemeClr val="accent3">
                    <a:lumMod val="75000"/>
                  </a:schemeClr>
                </a:solidFill>
                <a:latin typeface="Encode Sans" panose="02000000000000000000" pitchFamily="2" charset="0"/>
              </a:rPr>
              <a:t>Resumen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466321" y="13771331"/>
            <a:ext cx="6036037" cy="1689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800" dirty="0">
                <a:latin typeface="Encode Sans" panose="02000000000000000000" pitchFamily="2" charset="0"/>
              </a:rPr>
              <a:t> </a:t>
            </a:r>
          </a:p>
          <a:p>
            <a:pPr lvl="0" algn="just"/>
            <a:r>
              <a:rPr lang="es-AR" sz="2800" dirty="0">
                <a:latin typeface="Encode Sans" panose="02000000000000000000" pitchFamily="2" charset="0"/>
              </a:rPr>
              <a:t>El </a:t>
            </a:r>
            <a:r>
              <a:rPr lang="es-AR" sz="2800" dirty="0" err="1">
                <a:latin typeface="Encode Sans" panose="02000000000000000000" pitchFamily="2" charset="0"/>
              </a:rPr>
              <a:t>MAyDS</a:t>
            </a:r>
            <a:r>
              <a:rPr lang="es-AR" sz="2800" dirty="0">
                <a:latin typeface="Encode Sans" panose="02000000000000000000" pitchFamily="2" charset="0"/>
              </a:rPr>
              <a:t>, a través de la SPARN, ejecuta el proyecto con</a:t>
            </a:r>
            <a:r>
              <a:rPr lang="es-AR" sz="2800" b="1" dirty="0">
                <a:latin typeface="Encode Sans" panose="02000000000000000000" pitchFamily="2" charset="0"/>
              </a:rPr>
              <a:t> </a:t>
            </a:r>
            <a:r>
              <a:rPr lang="es-AR" sz="2800" dirty="0">
                <a:latin typeface="Encode Sans" panose="02000000000000000000" pitchFamily="2" charset="0"/>
              </a:rPr>
              <a:t>financiamiento del GEF y con el PNUD como agencia de implementación, y con INTA, INAI y las autoridades ambientales de las provincias de Buenos Aires, Jujuy y Mendoza como socios.</a:t>
            </a:r>
          </a:p>
          <a:p>
            <a:pPr lvl="0" algn="just"/>
            <a:r>
              <a:rPr lang="es-AR" sz="2800" dirty="0">
                <a:latin typeface="Encode Sans" panose="02000000000000000000" pitchFamily="2" charset="0"/>
              </a:rPr>
              <a:t>El </a:t>
            </a:r>
            <a:r>
              <a:rPr lang="es-AR" sz="2800" b="1" dirty="0">
                <a:latin typeface="Encode Sans" panose="02000000000000000000" pitchFamily="2" charset="0"/>
              </a:rPr>
              <a:t>objetivo</a:t>
            </a:r>
            <a:r>
              <a:rPr lang="es-AR" sz="2800" dirty="0">
                <a:latin typeface="Encode Sans" panose="02000000000000000000" pitchFamily="2" charset="0"/>
              </a:rPr>
              <a:t> es generar beneficios para la biodiversidad mediante el desarrollo de políticas, mecanismos de gobernanza e instrumentos técnicos, económicos y financieros para el OAT.</a:t>
            </a:r>
          </a:p>
          <a:p>
            <a:pPr lvl="0" algn="just"/>
            <a:r>
              <a:rPr lang="es-AR" sz="2800" dirty="0">
                <a:latin typeface="Encode Sans" panose="02000000000000000000" pitchFamily="2" charset="0"/>
              </a:rPr>
              <a:t>Se </a:t>
            </a:r>
            <a:r>
              <a:rPr lang="es-AR" sz="2800" b="1" dirty="0">
                <a:latin typeface="Encode Sans" panose="02000000000000000000" pitchFamily="2" charset="0"/>
              </a:rPr>
              <a:t>implementa</a:t>
            </a:r>
            <a:r>
              <a:rPr lang="es-AR" sz="2800" dirty="0">
                <a:latin typeface="Encode Sans" panose="02000000000000000000" pitchFamily="2" charset="0"/>
              </a:rPr>
              <a:t> en </a:t>
            </a:r>
            <a:r>
              <a:rPr lang="es-AR" sz="2800" b="1" dirty="0">
                <a:latin typeface="Encode Sans" panose="02000000000000000000" pitchFamily="2" charset="0"/>
              </a:rPr>
              <a:t>9 Sitios Piloto </a:t>
            </a:r>
            <a:r>
              <a:rPr lang="es-AR" sz="2800" dirty="0">
                <a:latin typeface="Encode Sans" panose="02000000000000000000" pitchFamily="2" charset="0"/>
              </a:rPr>
              <a:t>con paisajes representativos en las provincias del proyecto (Ver mapa)</a:t>
            </a:r>
          </a:p>
          <a:p>
            <a:pPr lvl="0" algn="just"/>
            <a:r>
              <a:rPr lang="es-AR" sz="2800" dirty="0">
                <a:latin typeface="Encode Sans" panose="02000000000000000000" pitchFamily="2" charset="0"/>
              </a:rPr>
              <a:t>Entre sus </a:t>
            </a:r>
            <a:r>
              <a:rPr lang="es-AR" sz="2800" b="1" dirty="0">
                <a:latin typeface="Encode Sans" panose="02000000000000000000" pitchFamily="2" charset="0"/>
              </a:rPr>
              <a:t>resultados</a:t>
            </a:r>
            <a:r>
              <a:rPr lang="es-AR" sz="2800" dirty="0">
                <a:latin typeface="Encode Sans" panose="02000000000000000000" pitchFamily="2" charset="0"/>
              </a:rPr>
              <a:t> se establecerán “</a:t>
            </a:r>
            <a:r>
              <a:rPr lang="es-AR" sz="2800" b="1" dirty="0">
                <a:latin typeface="Encode Sans" panose="02000000000000000000" pitchFamily="2" charset="0"/>
              </a:rPr>
              <a:t>estrategias y marco</a:t>
            </a:r>
            <a:r>
              <a:rPr lang="es-AR" sz="2800" dirty="0">
                <a:latin typeface="Encode Sans" panose="02000000000000000000" pitchFamily="2" charset="0"/>
              </a:rPr>
              <a:t> federal favorable para afianzar </a:t>
            </a:r>
            <a:r>
              <a:rPr lang="es-AR" sz="2800" b="1" dirty="0">
                <a:latin typeface="Encode Sans" panose="02000000000000000000" pitchFamily="2" charset="0"/>
              </a:rPr>
              <a:t>el OAT</a:t>
            </a:r>
            <a:r>
              <a:rPr lang="es-AR" sz="2800" dirty="0">
                <a:latin typeface="Encode Sans" panose="02000000000000000000" pitchFamily="2" charset="0"/>
              </a:rPr>
              <a:t> y apoyar la </a:t>
            </a:r>
            <a:r>
              <a:rPr lang="es-AR" sz="2800" b="1" dirty="0">
                <a:latin typeface="Encode Sans" panose="02000000000000000000" pitchFamily="2" charset="0"/>
              </a:rPr>
              <a:t>implementación</a:t>
            </a:r>
            <a:r>
              <a:rPr lang="es-AR" sz="2800" dirty="0">
                <a:latin typeface="Encode Sans" panose="02000000000000000000" pitchFamily="2" charset="0"/>
              </a:rPr>
              <a:t> en </a:t>
            </a:r>
            <a:r>
              <a:rPr lang="es-AR" sz="2800" b="1" dirty="0">
                <a:latin typeface="Encode Sans" panose="02000000000000000000" pitchFamily="2" charset="0"/>
              </a:rPr>
              <a:t>hábitats</a:t>
            </a:r>
            <a:r>
              <a:rPr lang="es-AR" sz="2800" dirty="0">
                <a:latin typeface="Encode Sans" panose="02000000000000000000" pitchFamily="2" charset="0"/>
              </a:rPr>
              <a:t> y </a:t>
            </a:r>
            <a:r>
              <a:rPr lang="es-AR" sz="2800" b="1" dirty="0">
                <a:latin typeface="Encode Sans" panose="02000000000000000000" pitchFamily="2" charset="0"/>
              </a:rPr>
              <a:t>ecosistemas</a:t>
            </a:r>
            <a:r>
              <a:rPr lang="es-AR" sz="2800" dirty="0">
                <a:latin typeface="Encode Sans" panose="02000000000000000000" pitchFamily="2" charset="0"/>
              </a:rPr>
              <a:t> prioritarios para </a:t>
            </a:r>
            <a:r>
              <a:rPr lang="es-AR" sz="2800" b="1" dirty="0">
                <a:latin typeface="Encode Sans" panose="02000000000000000000" pitchFamily="2" charset="0"/>
              </a:rPr>
              <a:t>reducir la presión</a:t>
            </a:r>
            <a:r>
              <a:rPr lang="es-AR" sz="2800" dirty="0">
                <a:latin typeface="Encode Sans" panose="02000000000000000000" pitchFamily="2" charset="0"/>
              </a:rPr>
              <a:t> de sectores clave de </a:t>
            </a:r>
            <a:r>
              <a:rPr lang="es-AR" sz="2800" b="1" dirty="0">
                <a:latin typeface="Encode Sans" panose="02000000000000000000" pitchFamily="2" charset="0"/>
              </a:rPr>
              <a:t>producción</a:t>
            </a:r>
            <a:r>
              <a:rPr lang="es-AR" sz="2800" dirty="0">
                <a:latin typeface="Encode Sans" panose="02000000000000000000" pitchFamily="2" charset="0"/>
              </a:rPr>
              <a:t> (agropecuario, minería e infraestructura periurbana)”. </a:t>
            </a:r>
          </a:p>
          <a:p>
            <a:pPr lvl="0" algn="just"/>
            <a:r>
              <a:rPr lang="es-AR" sz="2800" dirty="0">
                <a:latin typeface="Encode Sans" panose="02000000000000000000" pitchFamily="2" charset="0"/>
              </a:rPr>
              <a:t>Para esto se desarrolló un </a:t>
            </a:r>
            <a:r>
              <a:rPr lang="es-AR" sz="2800" b="1" dirty="0">
                <a:latin typeface="Encode Sans" panose="02000000000000000000" pitchFamily="2" charset="0"/>
              </a:rPr>
              <a:t>Sistema de Información Ambiental</a:t>
            </a:r>
            <a:r>
              <a:rPr lang="es-AR" sz="2800" dirty="0">
                <a:latin typeface="Encode Sans" panose="02000000000000000000" pitchFamily="2" charset="0"/>
              </a:rPr>
              <a:t> (SIA) </a:t>
            </a:r>
            <a:r>
              <a:rPr lang="es-AR" sz="2800" b="1" dirty="0">
                <a:latin typeface="Encode Sans" panose="02000000000000000000" pitchFamily="2" charset="0"/>
              </a:rPr>
              <a:t>actualizado</a:t>
            </a:r>
            <a:r>
              <a:rPr lang="es-AR" sz="2800" dirty="0">
                <a:latin typeface="Encode Sans" panose="02000000000000000000" pitchFamily="2" charset="0"/>
              </a:rPr>
              <a:t> y </a:t>
            </a:r>
            <a:r>
              <a:rPr lang="es-AR" sz="2800" b="1" dirty="0">
                <a:latin typeface="Encode Sans" panose="02000000000000000000" pitchFamily="2" charset="0"/>
              </a:rPr>
              <a:t>estandarizado</a:t>
            </a:r>
            <a:r>
              <a:rPr lang="es-AR" sz="2800" dirty="0">
                <a:latin typeface="Encode Sans" panose="02000000000000000000" pitchFamily="2" charset="0"/>
              </a:rPr>
              <a:t> para soporte del proceso de OAT y toma de decisiones, en articulación con la IDE Ambiente (CIAN–SINIA), siguiendo criterios de </a:t>
            </a:r>
            <a:r>
              <a:rPr lang="es-AR" sz="2800" b="1" dirty="0">
                <a:latin typeface="Encode Sans" panose="02000000000000000000" pitchFamily="2" charset="0"/>
              </a:rPr>
              <a:t>IDERA</a:t>
            </a:r>
            <a:r>
              <a:rPr lang="es-AR" sz="2800" dirty="0">
                <a:latin typeface="Encode Sans" panose="02000000000000000000" pitchFamily="2" charset="0"/>
              </a:rPr>
              <a:t>. Actualmente el SIA cuenta con un </a:t>
            </a:r>
            <a:r>
              <a:rPr lang="es-AR" sz="2800" dirty="0" err="1">
                <a:latin typeface="Encode Sans" panose="02000000000000000000" pitchFamily="2" charset="0"/>
              </a:rPr>
              <a:t>Geoportal</a:t>
            </a:r>
            <a:r>
              <a:rPr lang="es-AR" sz="2800" dirty="0">
                <a:latin typeface="Encode Sans" panose="02000000000000000000" pitchFamily="2" charset="0"/>
              </a:rPr>
              <a:t> operativo con 90 capas, 6 mapas, 2 documentos y 20 usuarios, en articulación con el SINIA- </a:t>
            </a:r>
            <a:r>
              <a:rPr lang="es-AR" sz="2800" dirty="0" err="1">
                <a:latin typeface="Encode Sans" panose="02000000000000000000" pitchFamily="2" charset="0"/>
              </a:rPr>
              <a:t>IDEAmbiente</a:t>
            </a:r>
            <a:r>
              <a:rPr lang="es-AR" sz="2800" dirty="0">
                <a:latin typeface="Encode Sans" panose="02000000000000000000" pitchFamily="2" charset="0"/>
              </a:rPr>
              <a:t>. Se cuenta además con un SIG local.</a:t>
            </a:r>
          </a:p>
          <a:p>
            <a:pPr algn="just"/>
            <a:r>
              <a:rPr lang="es-AR" sz="2800" dirty="0">
                <a:latin typeface="Encode Sans" panose="02000000000000000000" pitchFamily="2" charset="0"/>
              </a:rPr>
              <a:t>Se espera continuar </a:t>
            </a:r>
            <a:r>
              <a:rPr lang="es-AR" sz="2800" b="1" dirty="0">
                <a:latin typeface="Encode Sans" panose="02000000000000000000" pitchFamily="2" charset="0"/>
              </a:rPr>
              <a:t>actualizando </a:t>
            </a:r>
            <a:r>
              <a:rPr lang="es-AR" sz="2800" dirty="0">
                <a:latin typeface="Encode Sans" panose="02000000000000000000" pitchFamily="2" charset="0"/>
              </a:rPr>
              <a:t>el SIA en </a:t>
            </a:r>
            <a:r>
              <a:rPr lang="es-AR" sz="2800" b="1" dirty="0">
                <a:latin typeface="Encode Sans" panose="02000000000000000000" pitchFamily="2" charset="0"/>
              </a:rPr>
              <a:t>vinculación </a:t>
            </a:r>
            <a:r>
              <a:rPr lang="es-AR" sz="2800" dirty="0">
                <a:latin typeface="Encode Sans" panose="02000000000000000000" pitchFamily="2" charset="0"/>
              </a:rPr>
              <a:t>con los socios del proyecto, la IDE Ambiente y la IDERA.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0961117" y="36695654"/>
            <a:ext cx="6713601" cy="24314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sz="3200" dirty="0">
                <a:latin typeface="Encode Sans" panose="02000000000000000000" pitchFamily="2" charset="0"/>
              </a:rPr>
              <a:t>Agradecimientos</a:t>
            </a:r>
            <a:r>
              <a:rPr lang="es-AR" sz="2000" dirty="0">
                <a:latin typeface="Encode Sans" panose="02000000000000000000" pitchFamily="2" charset="0"/>
              </a:rPr>
              <a:t>:</a:t>
            </a:r>
          </a:p>
          <a:p>
            <a:r>
              <a:rPr lang="es-AR" sz="2000" dirty="0">
                <a:latin typeface="Encode Sans" panose="02000000000000000000" pitchFamily="2" charset="0"/>
              </a:rPr>
              <a:t>A Marcelo </a:t>
            </a:r>
            <a:r>
              <a:rPr lang="es-AR" sz="2000" dirty="0" err="1">
                <a:latin typeface="Encode Sans" panose="02000000000000000000" pitchFamily="2" charset="0"/>
              </a:rPr>
              <a:t>Quatraro</a:t>
            </a:r>
            <a:r>
              <a:rPr lang="es-AR" sz="2000" dirty="0">
                <a:latin typeface="Encode Sans" panose="02000000000000000000" pitchFamily="2" charset="0"/>
              </a:rPr>
              <a:t> (IDE Ambiente) por su acompañamiento. A los equipos técnicos de las instituciones socios, principalmente a Hernán Helena por su continuo apoyo. A la IDERA (grupo metadato).  A Gabriela </a:t>
            </a:r>
            <a:r>
              <a:rPr lang="es-AR" sz="2000" dirty="0" err="1">
                <a:latin typeface="Encode Sans" panose="02000000000000000000" pitchFamily="2" charset="0"/>
              </a:rPr>
              <a:t>Parmuchi</a:t>
            </a:r>
            <a:r>
              <a:rPr lang="es-AR" sz="2000" dirty="0">
                <a:latin typeface="Encode Sans" panose="02000000000000000000" pitchFamily="2" charset="0"/>
              </a:rPr>
              <a:t> y </a:t>
            </a:r>
            <a:r>
              <a:rPr lang="es-AR" sz="2000" dirty="0" err="1">
                <a:latin typeface="Encode Sans" panose="02000000000000000000" pitchFamily="2" charset="0"/>
              </a:rPr>
              <a:t>Vanina</a:t>
            </a:r>
            <a:r>
              <a:rPr lang="es-AR" sz="2000" dirty="0">
                <a:latin typeface="Encode Sans" panose="02000000000000000000" pitchFamily="2" charset="0"/>
              </a:rPr>
              <a:t> </a:t>
            </a:r>
            <a:r>
              <a:rPr lang="es-AR" sz="2000" dirty="0" err="1">
                <a:latin typeface="Encode Sans" panose="02000000000000000000" pitchFamily="2" charset="0"/>
              </a:rPr>
              <a:t>Pietragalla</a:t>
            </a:r>
            <a:r>
              <a:rPr lang="es-AR" sz="2000" dirty="0">
                <a:latin typeface="Encode Sans" panose="02000000000000000000" pitchFamily="2" charset="0"/>
              </a:rPr>
              <a:t> por sus asesoramientos. A la UEP  del proyecto por sus aportes.</a:t>
            </a:r>
            <a:endParaRPr lang="es-AR" sz="4000" dirty="0">
              <a:latin typeface="Encode Sans" panose="02000000000000000000" pitchFamily="2" charset="0"/>
            </a:endParaRPr>
          </a:p>
        </p:txBody>
      </p:sp>
      <p:pic>
        <p:nvPicPr>
          <p:cNvPr id="32" name="Imagen 3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1C3AEBC-4201-4B1D-AC07-F7372581C2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737" y="18828621"/>
            <a:ext cx="7776482" cy="315772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8" name="CuadroTexto 27"/>
          <p:cNvSpPr txBox="1"/>
          <p:nvPr/>
        </p:nvSpPr>
        <p:spPr>
          <a:xfrm>
            <a:off x="8926386" y="13732163"/>
            <a:ext cx="19257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b="1" dirty="0">
                <a:solidFill>
                  <a:schemeClr val="accent3">
                    <a:lumMod val="75000"/>
                  </a:schemeClr>
                </a:solidFill>
                <a:latin typeface="Encode Sans" panose="02000000000000000000" pitchFamily="2" charset="0"/>
              </a:rPr>
              <a:t>Integración de </a:t>
            </a:r>
            <a:r>
              <a:rPr lang="es-AR" sz="6000" b="1" dirty="0" err="1">
                <a:solidFill>
                  <a:schemeClr val="accent3">
                    <a:lumMod val="75000"/>
                  </a:schemeClr>
                </a:solidFill>
                <a:latin typeface="Encode Sans" panose="02000000000000000000" pitchFamily="2" charset="0"/>
              </a:rPr>
              <a:t>Geoservicios</a:t>
            </a:r>
            <a:endParaRPr lang="es-AR" sz="6000" b="1" dirty="0">
              <a:solidFill>
                <a:schemeClr val="accent3">
                  <a:lumMod val="75000"/>
                </a:schemeClr>
              </a:solidFill>
              <a:latin typeface="Encode Sans" panose="02000000000000000000" pitchFamily="2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3774400" y="15544800"/>
            <a:ext cx="3128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Encode Sans" panose="02000000000000000000" pitchFamily="2" charset="0"/>
              </a:rPr>
              <a:t>Integración de </a:t>
            </a:r>
            <a:r>
              <a:rPr lang="es-AR" b="1" dirty="0" err="1">
                <a:latin typeface="Encode Sans" panose="02000000000000000000" pitchFamily="2" charset="0"/>
              </a:rPr>
              <a:t>Geoservicios</a:t>
            </a:r>
            <a:r>
              <a:rPr lang="es-AR" b="1" dirty="0">
                <a:latin typeface="Encode Sans" panose="02000000000000000000" pitchFamily="2" charset="0"/>
              </a:rPr>
              <a:t> del SIA a la IDE Ambiente </a:t>
            </a:r>
          </a:p>
          <a:p>
            <a:endParaRPr lang="es-AR" dirty="0">
              <a:latin typeface="Encode Sans" panose="02000000000000000000" pitchFamily="2" charset="0"/>
            </a:endParaRPr>
          </a:p>
          <a:p>
            <a:r>
              <a:rPr lang="es-AR" dirty="0">
                <a:latin typeface="Encode Sans" panose="02000000000000000000" pitchFamily="2" charset="0"/>
              </a:rPr>
              <a:t>Sitios piloto del proyecto </a:t>
            </a:r>
            <a:r>
              <a:rPr lang="es-AR" b="1" dirty="0">
                <a:solidFill>
                  <a:schemeClr val="bg2">
                    <a:lumMod val="50000"/>
                  </a:schemeClr>
                </a:solidFill>
                <a:latin typeface="Encode Sans" panose="02000000000000000000" pitchFamily="2" charset="0"/>
                <a:ea typeface="Calibri" panose="020F0502020204030204" pitchFamily="34" charset="0"/>
              </a:rPr>
              <a:t>ARG/19/G24</a:t>
            </a:r>
            <a:r>
              <a:rPr lang="es-AR" dirty="0">
                <a:latin typeface="Encode Sans" panose="02000000000000000000" pitchFamily="2" charset="0"/>
              </a:rPr>
              <a:t> 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2708817" y="22624208"/>
            <a:ext cx="3128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>
                <a:latin typeface="Encode Sans" panose="02000000000000000000" pitchFamily="2" charset="0"/>
              </a:rPr>
              <a:t>Geoportal</a:t>
            </a:r>
            <a:r>
              <a:rPr lang="es-AR" b="1" dirty="0">
                <a:latin typeface="Encode Sans" panose="02000000000000000000" pitchFamily="2" charset="0"/>
              </a:rPr>
              <a:t> </a:t>
            </a:r>
            <a:r>
              <a:rPr lang="es-AR" dirty="0">
                <a:latin typeface="Encode Sans" panose="02000000000000000000" pitchFamily="2" charset="0"/>
              </a:rPr>
              <a:t>del proyecto </a:t>
            </a:r>
            <a:r>
              <a:rPr lang="es-AR" b="1" dirty="0">
                <a:solidFill>
                  <a:schemeClr val="bg2">
                    <a:lumMod val="50000"/>
                  </a:schemeClr>
                </a:solidFill>
                <a:latin typeface="Encode Sans" panose="02000000000000000000" pitchFamily="2" charset="0"/>
                <a:ea typeface="Calibri" panose="020F0502020204030204" pitchFamily="34" charset="0"/>
              </a:rPr>
              <a:t>ARG/19/G24</a:t>
            </a:r>
            <a:r>
              <a:rPr lang="es-AR" dirty="0">
                <a:latin typeface="Encode Sans" panose="02000000000000000000" pitchFamily="2" charset="0"/>
              </a:rPr>
              <a:t> </a:t>
            </a:r>
          </a:p>
          <a:p>
            <a:r>
              <a:rPr lang="es-AR" dirty="0">
                <a:latin typeface="Encode Sans" panose="02000000000000000000" pitchFamily="2" charset="0"/>
              </a:rPr>
              <a:t>NDVI para SP Delta.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9"/>
          <a:srcRect l="540" t="24128" r="34176" b="11728"/>
          <a:stretch/>
        </p:blipFill>
        <p:spPr>
          <a:xfrm>
            <a:off x="19245324" y="24871156"/>
            <a:ext cx="8494295" cy="46923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0"/>
          <a:srcRect l="3324" t="11726" b="6131"/>
          <a:stretch/>
        </p:blipFill>
        <p:spPr>
          <a:xfrm>
            <a:off x="8418387" y="28853212"/>
            <a:ext cx="11441610" cy="54657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4" name="CuadroTexto 33"/>
          <p:cNvSpPr txBox="1"/>
          <p:nvPr/>
        </p:nvSpPr>
        <p:spPr>
          <a:xfrm>
            <a:off x="9720992" y="34366478"/>
            <a:ext cx="31282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Encode Sans" panose="02000000000000000000" pitchFamily="2" charset="0"/>
              </a:rPr>
              <a:t>SIG del proyecto </a:t>
            </a:r>
            <a:r>
              <a:rPr lang="es-AR" b="1" dirty="0">
                <a:solidFill>
                  <a:schemeClr val="bg2">
                    <a:lumMod val="50000"/>
                  </a:schemeClr>
                </a:solidFill>
                <a:latin typeface="Encode Sans" panose="02000000000000000000" pitchFamily="2" charset="0"/>
                <a:ea typeface="Calibri" panose="020F0502020204030204" pitchFamily="34" charset="0"/>
              </a:rPr>
              <a:t>ARG/19/G24</a:t>
            </a:r>
            <a:r>
              <a:rPr lang="es-AR" b="1" dirty="0">
                <a:latin typeface="Encode Sans" panose="02000000000000000000" pitchFamily="2" charset="0"/>
              </a:rPr>
              <a:t> </a:t>
            </a:r>
          </a:p>
          <a:p>
            <a:endParaRPr lang="es-AR" b="1" dirty="0">
              <a:latin typeface="Encode Sans" panose="02000000000000000000" pitchFamily="2" charset="0"/>
            </a:endParaRPr>
          </a:p>
          <a:p>
            <a:r>
              <a:rPr lang="es-AR" b="1" dirty="0">
                <a:latin typeface="Encode Sans" panose="02000000000000000000" pitchFamily="2" charset="0"/>
              </a:rPr>
              <a:t>Entorno SIG y </a:t>
            </a:r>
          </a:p>
          <a:p>
            <a:r>
              <a:rPr lang="es-AR" b="1" dirty="0">
                <a:latin typeface="Encode Sans" panose="02000000000000000000" pitchFamily="2" charset="0"/>
              </a:rPr>
              <a:t>Cartografía generada integrando en SIG, el </a:t>
            </a:r>
            <a:r>
              <a:rPr lang="es-AR" b="1" dirty="0" err="1">
                <a:latin typeface="Encode Sans" panose="02000000000000000000" pitchFamily="2" charset="0"/>
              </a:rPr>
              <a:t>Geoportal</a:t>
            </a:r>
            <a:r>
              <a:rPr lang="es-AR" b="1" dirty="0">
                <a:latin typeface="Encode Sans" panose="02000000000000000000" pitchFamily="2" charset="0"/>
              </a:rPr>
              <a:t> y </a:t>
            </a:r>
            <a:r>
              <a:rPr lang="es-AR" b="1" dirty="0" err="1">
                <a:latin typeface="Encode Sans" panose="02000000000000000000" pitchFamily="2" charset="0"/>
              </a:rPr>
              <a:t>geoservicios</a:t>
            </a:r>
            <a:endParaRPr lang="es-AR" b="1" dirty="0">
              <a:latin typeface="Encode Sans" panose="02000000000000000000" pitchFamily="2" charset="0"/>
            </a:endParaRPr>
          </a:p>
        </p:txBody>
      </p:sp>
      <p:pic>
        <p:nvPicPr>
          <p:cNvPr id="12" name="Imagen 11" descr="Interfaz de usuario gráfica, Mapa&#10;&#10;Descripción generada automáticamente">
            <a:extLst>
              <a:ext uri="{FF2B5EF4-FFF2-40B4-BE49-F238E27FC236}">
                <a16:creationId xmlns:a16="http://schemas.microsoft.com/office/drawing/2014/main" id="{E7CC0E69-BFC6-4A8C-9E5B-83457CAB8B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312" y="29674518"/>
            <a:ext cx="4737941" cy="3350177"/>
          </a:xfrm>
          <a:prstGeom prst="rect">
            <a:avLst/>
          </a:prstGeom>
        </p:spPr>
      </p:pic>
      <p:pic>
        <p:nvPicPr>
          <p:cNvPr id="22" name="Imagen 21" descr="Mapa&#10;&#10;Descripción generada automáticamente">
            <a:extLst>
              <a:ext uri="{FF2B5EF4-FFF2-40B4-BE49-F238E27FC236}">
                <a16:creationId xmlns:a16="http://schemas.microsoft.com/office/drawing/2014/main" id="{682E2F23-0491-4553-A3F5-4E6ABFA9685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171" y="33036850"/>
            <a:ext cx="4568587" cy="3230427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EE24D227-6AAF-4EDD-8962-EAB4A5E287D0}"/>
              </a:ext>
            </a:extLst>
          </p:cNvPr>
          <p:cNvSpPr txBox="1"/>
          <p:nvPr/>
        </p:nvSpPr>
        <p:spPr>
          <a:xfrm>
            <a:off x="21117121" y="29991803"/>
            <a:ext cx="25238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AR" b="1" dirty="0">
              <a:latin typeface="Encode Sans" panose="02000000000000000000" pitchFamily="2" charset="0"/>
            </a:endParaRPr>
          </a:p>
          <a:p>
            <a:r>
              <a:rPr lang="es-AR" b="1" dirty="0">
                <a:latin typeface="Encode Sans" panose="02000000000000000000" pitchFamily="2" charset="0"/>
              </a:rPr>
              <a:t>Para la toma de decisiones. elaboración de diagnóstico, mapa de usos del uso rectificado.</a:t>
            </a:r>
          </a:p>
          <a:p>
            <a:r>
              <a:rPr lang="es-AR" b="1" dirty="0">
                <a:latin typeface="Encode Sans" panose="02000000000000000000" pitchFamily="2" charset="0"/>
              </a:rPr>
              <a:t>Sitio piloto, Pie de Monte, Cinturón verde, </a:t>
            </a:r>
            <a:r>
              <a:rPr lang="es-AR" b="1" dirty="0" err="1">
                <a:latin typeface="Encode Sans" panose="02000000000000000000" pitchFamily="2" charset="0"/>
              </a:rPr>
              <a:t>Pcia</a:t>
            </a:r>
            <a:r>
              <a:rPr lang="es-AR" b="1" dirty="0">
                <a:latin typeface="Encode Sans" panose="02000000000000000000" pitchFamily="2" charset="0"/>
              </a:rPr>
              <a:t> Mendoza.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6069644-3AB5-45F6-BD6D-AE0C4DEE716F}"/>
              </a:ext>
            </a:extLst>
          </p:cNvPr>
          <p:cNvSpPr txBox="1"/>
          <p:nvPr/>
        </p:nvSpPr>
        <p:spPr>
          <a:xfrm>
            <a:off x="24984932" y="34633131"/>
            <a:ext cx="2856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b="1" dirty="0">
                <a:latin typeface="Encode Sans" panose="02000000000000000000" pitchFamily="2" charset="0"/>
              </a:rPr>
              <a:t>Elaboración de diagnóstico, sitio piloto Valle Grande, </a:t>
            </a:r>
            <a:r>
              <a:rPr lang="es-AR" b="1" dirty="0" err="1">
                <a:latin typeface="Encode Sans" panose="02000000000000000000" pitchFamily="2" charset="0"/>
              </a:rPr>
              <a:t>Pcia</a:t>
            </a:r>
            <a:r>
              <a:rPr lang="es-AR" b="1" dirty="0">
                <a:latin typeface="Encode Sans" panose="02000000000000000000" pitchFamily="2" charset="0"/>
              </a:rPr>
              <a:t> Jujuy. </a:t>
            </a:r>
          </a:p>
        </p:txBody>
      </p:sp>
    </p:spTree>
    <p:extLst>
      <p:ext uri="{BB962C8B-B14F-4D97-AF65-F5344CB8AC3E}">
        <p14:creationId xmlns:p14="http://schemas.microsoft.com/office/powerpoint/2010/main" val="3495398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Personalizado</PresentationFormat>
  <Paragraphs>47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Encode Sans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Karen Ulloa</cp:lastModifiedBy>
  <cp:revision>2</cp:revision>
  <dcterms:modified xsi:type="dcterms:W3CDTF">2022-04-30T18:36:59Z</dcterms:modified>
</cp:coreProperties>
</file>