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7" r:id="rId6"/>
    <p:sldId id="275" r:id="rId7"/>
    <p:sldId id="263" r:id="rId8"/>
    <p:sldId id="261" r:id="rId9"/>
    <p:sldId id="276" r:id="rId10"/>
    <p:sldId id="264" r:id="rId11"/>
    <p:sldId id="265" r:id="rId12"/>
    <p:sldId id="266" r:id="rId13"/>
    <p:sldId id="277" r:id="rId14"/>
    <p:sldId id="259" r:id="rId15"/>
    <p:sldId id="267" r:id="rId16"/>
    <p:sldId id="262" r:id="rId17"/>
    <p:sldId id="270" r:id="rId18"/>
    <p:sldId id="271" r:id="rId19"/>
    <p:sldId id="272" r:id="rId20"/>
    <p:sldId id="274" r:id="rId21"/>
    <p:sldId id="268" r:id="rId22"/>
    <p:sldId id="269" r:id="rId23"/>
    <p:sldId id="258" r:id="rId24"/>
    <p:sldId id="273" r:id="rId2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95714-3777-20B6-D665-BFB9D016B748}" v="826" dt="2022-06-29T18:20:09.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95" autoAdjust="0"/>
  </p:normalViewPr>
  <p:slideViewPr>
    <p:cSldViewPr snapToGrid="0">
      <p:cViewPr varScale="1">
        <p:scale>
          <a:sx n="65" d="100"/>
          <a:sy n="65" d="100"/>
        </p:scale>
        <p:origin x="81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ica Hassen Isse" userId="S::jesica.hassen@geosystems.com.ar::2ffe2933-7b96-4843-9857-e423d102d5d1" providerId="AD" clId="Web-{B6095714-3777-20B6-D665-BFB9D016B748}"/>
    <pc:docChg chg="addSld delSld modSld">
      <pc:chgData name="Jesica Hassen Isse" userId="S::jesica.hassen@geosystems.com.ar::2ffe2933-7b96-4843-9857-e423d102d5d1" providerId="AD" clId="Web-{B6095714-3777-20B6-D665-BFB9D016B748}" dt="2022-06-29T18:20:09.488" v="822" actId="14100"/>
      <pc:docMkLst>
        <pc:docMk/>
      </pc:docMkLst>
      <pc:sldChg chg="addSp delSp modSp">
        <pc:chgData name="Jesica Hassen Isse" userId="S::jesica.hassen@geosystems.com.ar::2ffe2933-7b96-4843-9857-e423d102d5d1" providerId="AD" clId="Web-{B6095714-3777-20B6-D665-BFB9D016B748}" dt="2022-06-28T19:15:23.340" v="11"/>
        <pc:sldMkLst>
          <pc:docMk/>
          <pc:sldMk cId="4142772824" sldId="256"/>
        </pc:sldMkLst>
        <pc:spChg chg="mod">
          <ac:chgData name="Jesica Hassen Isse" userId="S::jesica.hassen@geosystems.com.ar::2ffe2933-7b96-4843-9857-e423d102d5d1" providerId="AD" clId="Web-{B6095714-3777-20B6-D665-BFB9D016B748}" dt="2022-06-28T19:15:18.012" v="10" actId="20577"/>
          <ac:spMkLst>
            <pc:docMk/>
            <pc:sldMk cId="4142772824" sldId="256"/>
            <ac:spMk id="2" creationId="{00000000-0000-0000-0000-000000000000}"/>
          </ac:spMkLst>
        </pc:spChg>
        <pc:spChg chg="add del">
          <ac:chgData name="Jesica Hassen Isse" userId="S::jesica.hassen@geosystems.com.ar::2ffe2933-7b96-4843-9857-e423d102d5d1" providerId="AD" clId="Web-{B6095714-3777-20B6-D665-BFB9D016B748}" dt="2022-06-28T19:15:23.340" v="11"/>
          <ac:spMkLst>
            <pc:docMk/>
            <pc:sldMk cId="4142772824" sldId="256"/>
            <ac:spMk id="4" creationId="{85AE9A4E-0D97-54E8-DD40-595859F5416A}"/>
          </ac:spMkLst>
        </pc:spChg>
      </pc:sldChg>
      <pc:sldChg chg="modSp">
        <pc:chgData name="Jesica Hassen Isse" userId="S::jesica.hassen@geosystems.com.ar::2ffe2933-7b96-4843-9857-e423d102d5d1" providerId="AD" clId="Web-{B6095714-3777-20B6-D665-BFB9D016B748}" dt="2022-06-28T19:19:04.426" v="14" actId="20577"/>
        <pc:sldMkLst>
          <pc:docMk/>
          <pc:sldMk cId="927914339" sldId="257"/>
        </pc:sldMkLst>
        <pc:spChg chg="mod">
          <ac:chgData name="Jesica Hassen Isse" userId="S::jesica.hassen@geosystems.com.ar::2ffe2933-7b96-4843-9857-e423d102d5d1" providerId="AD" clId="Web-{B6095714-3777-20B6-D665-BFB9D016B748}" dt="2022-06-28T19:19:04.426" v="14" actId="20577"/>
          <ac:spMkLst>
            <pc:docMk/>
            <pc:sldMk cId="927914339" sldId="257"/>
            <ac:spMk id="3" creationId="{00000000-0000-0000-0000-000000000000}"/>
          </ac:spMkLst>
        </pc:spChg>
      </pc:sldChg>
      <pc:sldChg chg="addSp delSp modSp">
        <pc:chgData name="Jesica Hassen Isse" userId="S::jesica.hassen@geosystems.com.ar::2ffe2933-7b96-4843-9857-e423d102d5d1" providerId="AD" clId="Web-{B6095714-3777-20B6-D665-BFB9D016B748}" dt="2022-06-28T19:47:58.860" v="601" actId="1076"/>
        <pc:sldMkLst>
          <pc:docMk/>
          <pc:sldMk cId="3142609375" sldId="261"/>
        </pc:sldMkLst>
        <pc:spChg chg="mod">
          <ac:chgData name="Jesica Hassen Isse" userId="S::jesica.hassen@geosystems.com.ar::2ffe2933-7b96-4843-9857-e423d102d5d1" providerId="AD" clId="Web-{B6095714-3777-20B6-D665-BFB9D016B748}" dt="2022-06-28T19:39:37.123" v="532" actId="1076"/>
          <ac:spMkLst>
            <pc:docMk/>
            <pc:sldMk cId="3142609375" sldId="261"/>
            <ac:spMk id="2" creationId="{00000000-0000-0000-0000-000000000000}"/>
          </ac:spMkLst>
        </pc:spChg>
        <pc:spChg chg="mod">
          <ac:chgData name="Jesica Hassen Isse" userId="S::jesica.hassen@geosystems.com.ar::2ffe2933-7b96-4843-9857-e423d102d5d1" providerId="AD" clId="Web-{B6095714-3777-20B6-D665-BFB9D016B748}" dt="2022-06-28T19:47:53.811" v="599" actId="1076"/>
          <ac:spMkLst>
            <pc:docMk/>
            <pc:sldMk cId="3142609375" sldId="261"/>
            <ac:spMk id="3" creationId="{00000000-0000-0000-0000-000000000000}"/>
          </ac:spMkLst>
        </pc:spChg>
        <pc:spChg chg="del mod">
          <ac:chgData name="Jesica Hassen Isse" userId="S::jesica.hassen@geosystems.com.ar::2ffe2933-7b96-4843-9857-e423d102d5d1" providerId="AD" clId="Web-{B6095714-3777-20B6-D665-BFB9D016B748}" dt="2022-06-28T19:43:01.286" v="575"/>
          <ac:spMkLst>
            <pc:docMk/>
            <pc:sldMk cId="3142609375" sldId="261"/>
            <ac:spMk id="4" creationId="{00000000-0000-0000-0000-000000000000}"/>
          </ac:spMkLst>
        </pc:spChg>
        <pc:spChg chg="add del">
          <ac:chgData name="Jesica Hassen Isse" userId="S::jesica.hassen@geosystems.com.ar::2ffe2933-7b96-4843-9857-e423d102d5d1" providerId="AD" clId="Web-{B6095714-3777-20B6-D665-BFB9D016B748}" dt="2022-06-28T19:41:28.189" v="556"/>
          <ac:spMkLst>
            <pc:docMk/>
            <pc:sldMk cId="3142609375" sldId="261"/>
            <ac:spMk id="6" creationId="{7434EC8D-301E-3C1B-2F91-A2DF5B219FA4}"/>
          </ac:spMkLst>
        </pc:spChg>
        <pc:spChg chg="add del mod">
          <ac:chgData name="Jesica Hassen Isse" userId="S::jesica.hassen@geosystems.com.ar::2ffe2933-7b96-4843-9857-e423d102d5d1" providerId="AD" clId="Web-{B6095714-3777-20B6-D665-BFB9D016B748}" dt="2022-06-28T19:40:26.984" v="537"/>
          <ac:spMkLst>
            <pc:docMk/>
            <pc:sldMk cId="3142609375" sldId="261"/>
            <ac:spMk id="7" creationId="{5DB3873C-0859-371F-663B-0D08834F5F70}"/>
          </ac:spMkLst>
        </pc:spChg>
        <pc:spChg chg="add mod">
          <ac:chgData name="Jesica Hassen Isse" userId="S::jesica.hassen@geosystems.com.ar::2ffe2933-7b96-4843-9857-e423d102d5d1" providerId="AD" clId="Web-{B6095714-3777-20B6-D665-BFB9D016B748}" dt="2022-06-28T19:47:56.233" v="600" actId="1076"/>
          <ac:spMkLst>
            <pc:docMk/>
            <pc:sldMk cId="3142609375" sldId="261"/>
            <ac:spMk id="8" creationId="{970A9421-57C1-A2CA-7ED2-9C00F8706736}"/>
          </ac:spMkLst>
        </pc:spChg>
        <pc:spChg chg="add del mod">
          <ac:chgData name="Jesica Hassen Isse" userId="S::jesica.hassen@geosystems.com.ar::2ffe2933-7b96-4843-9857-e423d102d5d1" providerId="AD" clId="Web-{B6095714-3777-20B6-D665-BFB9D016B748}" dt="2022-06-28T19:43:07.817" v="576"/>
          <ac:spMkLst>
            <pc:docMk/>
            <pc:sldMk cId="3142609375" sldId="261"/>
            <ac:spMk id="10" creationId="{2DBB73D6-548B-19C1-239D-6E7CFFF2A80B}"/>
          </ac:spMkLst>
        </pc:spChg>
        <pc:picChg chg="mod">
          <ac:chgData name="Jesica Hassen Isse" userId="S::jesica.hassen@geosystems.com.ar::2ffe2933-7b96-4843-9857-e423d102d5d1" providerId="AD" clId="Web-{B6095714-3777-20B6-D665-BFB9D016B748}" dt="2022-06-28T19:47:58.860" v="601" actId="1076"/>
          <ac:picMkLst>
            <pc:docMk/>
            <pc:sldMk cId="3142609375" sldId="261"/>
            <ac:picMk id="5" creationId="{A72EAD77-A32F-4DB4-9D66-16254D9CA47D}"/>
          </ac:picMkLst>
        </pc:picChg>
      </pc:sldChg>
      <pc:sldChg chg="modSp">
        <pc:chgData name="Jesica Hassen Isse" userId="S::jesica.hassen@geosystems.com.ar::2ffe2933-7b96-4843-9857-e423d102d5d1" providerId="AD" clId="Web-{B6095714-3777-20B6-D665-BFB9D016B748}" dt="2022-06-28T19:31:38.138" v="227" actId="20577"/>
        <pc:sldMkLst>
          <pc:docMk/>
          <pc:sldMk cId="3261641364" sldId="263"/>
        </pc:sldMkLst>
        <pc:spChg chg="mod">
          <ac:chgData name="Jesica Hassen Isse" userId="S::jesica.hassen@geosystems.com.ar::2ffe2933-7b96-4843-9857-e423d102d5d1" providerId="AD" clId="Web-{B6095714-3777-20B6-D665-BFB9D016B748}" dt="2022-06-28T19:31:38.138" v="227" actId="20577"/>
          <ac:spMkLst>
            <pc:docMk/>
            <pc:sldMk cId="3261641364" sldId="263"/>
            <ac:spMk id="3" creationId="{00000000-0000-0000-0000-000000000000}"/>
          </ac:spMkLst>
        </pc:spChg>
      </pc:sldChg>
      <pc:sldChg chg="addSp delSp modSp">
        <pc:chgData name="Jesica Hassen Isse" userId="S::jesica.hassen@geosystems.com.ar::2ffe2933-7b96-4843-9857-e423d102d5d1" providerId="AD" clId="Web-{B6095714-3777-20B6-D665-BFB9D016B748}" dt="2022-06-29T18:04:47.536" v="668" actId="14100"/>
        <pc:sldMkLst>
          <pc:docMk/>
          <pc:sldMk cId="3965029454" sldId="265"/>
        </pc:sldMkLst>
        <pc:spChg chg="ord">
          <ac:chgData name="Jesica Hassen Isse" userId="S::jesica.hassen@geosystems.com.ar::2ffe2933-7b96-4843-9857-e423d102d5d1" providerId="AD" clId="Web-{B6095714-3777-20B6-D665-BFB9D016B748}" dt="2022-06-29T18:03:33.783" v="663"/>
          <ac:spMkLst>
            <pc:docMk/>
            <pc:sldMk cId="3965029454" sldId="265"/>
            <ac:spMk id="2" creationId="{00000000-0000-0000-0000-000000000000}"/>
          </ac:spMkLst>
        </pc:spChg>
        <pc:spChg chg="del mod">
          <ac:chgData name="Jesica Hassen Isse" userId="S::jesica.hassen@geosystems.com.ar::2ffe2933-7b96-4843-9857-e423d102d5d1" providerId="AD" clId="Web-{B6095714-3777-20B6-D665-BFB9D016B748}" dt="2022-06-29T18:01:28.873" v="652"/>
          <ac:spMkLst>
            <pc:docMk/>
            <pc:sldMk cId="3965029454" sldId="265"/>
            <ac:spMk id="3" creationId="{00000000-0000-0000-0000-000000000000}"/>
          </ac:spMkLst>
        </pc:spChg>
        <pc:spChg chg="del mod">
          <ac:chgData name="Jesica Hassen Isse" userId="S::jesica.hassen@geosystems.com.ar::2ffe2933-7b96-4843-9857-e423d102d5d1" providerId="AD" clId="Web-{B6095714-3777-20B6-D665-BFB9D016B748}" dt="2022-06-29T18:01:30.826" v="653"/>
          <ac:spMkLst>
            <pc:docMk/>
            <pc:sldMk cId="3965029454" sldId="265"/>
            <ac:spMk id="4" creationId="{00000000-0000-0000-0000-000000000000}"/>
          </ac:spMkLst>
        </pc:spChg>
        <pc:spChg chg="add del mod">
          <ac:chgData name="Jesica Hassen Isse" userId="S::jesica.hassen@geosystems.com.ar::2ffe2933-7b96-4843-9857-e423d102d5d1" providerId="AD" clId="Web-{B6095714-3777-20B6-D665-BFB9D016B748}" dt="2022-06-29T18:01:33.436" v="654"/>
          <ac:spMkLst>
            <pc:docMk/>
            <pc:sldMk cId="3965029454" sldId="265"/>
            <ac:spMk id="7" creationId="{6DA58C68-F6AE-EBFA-AC47-937EE610D01A}"/>
          </ac:spMkLst>
        </pc:spChg>
        <pc:spChg chg="add del mod">
          <ac:chgData name="Jesica Hassen Isse" userId="S::jesica.hassen@geosystems.com.ar::2ffe2933-7b96-4843-9857-e423d102d5d1" providerId="AD" clId="Web-{B6095714-3777-20B6-D665-BFB9D016B748}" dt="2022-06-29T18:01:35.889" v="655"/>
          <ac:spMkLst>
            <pc:docMk/>
            <pc:sldMk cId="3965029454" sldId="265"/>
            <ac:spMk id="9" creationId="{CBC63BAB-CAFF-83CF-03E8-9FA1BEF901CB}"/>
          </ac:spMkLst>
        </pc:spChg>
        <pc:spChg chg="add del mod">
          <ac:chgData name="Jesica Hassen Isse" userId="S::jesica.hassen@geosystems.com.ar::2ffe2933-7b96-4843-9857-e423d102d5d1" providerId="AD" clId="Web-{B6095714-3777-20B6-D665-BFB9D016B748}" dt="2022-06-29T18:03:17.392" v="660"/>
          <ac:spMkLst>
            <pc:docMk/>
            <pc:sldMk cId="3965029454" sldId="265"/>
            <ac:spMk id="16" creationId="{C428D0D4-9B05-AF28-9E32-E2083EDFE043}"/>
          </ac:spMkLst>
        </pc:spChg>
        <pc:graphicFrameChg chg="add mod modGraphic">
          <ac:chgData name="Jesica Hassen Isse" userId="S::jesica.hassen@geosystems.com.ar::2ffe2933-7b96-4843-9857-e423d102d5d1" providerId="AD" clId="Web-{B6095714-3777-20B6-D665-BFB9D016B748}" dt="2022-06-29T18:04:47.536" v="668" actId="14100"/>
          <ac:graphicFrameMkLst>
            <pc:docMk/>
            <pc:sldMk cId="3965029454" sldId="265"/>
            <ac:graphicFrameMk id="10" creationId="{EBC115B9-0AD9-08B3-5706-FFB891D1AEEC}"/>
          </ac:graphicFrameMkLst>
        </pc:graphicFrameChg>
      </pc:sldChg>
      <pc:sldChg chg="addSp delSp modSp">
        <pc:chgData name="Jesica Hassen Isse" userId="S::jesica.hassen@geosystems.com.ar::2ffe2933-7b96-4843-9857-e423d102d5d1" providerId="AD" clId="Web-{B6095714-3777-20B6-D665-BFB9D016B748}" dt="2022-06-29T18:14:08.835" v="745" actId="1076"/>
        <pc:sldMkLst>
          <pc:docMk/>
          <pc:sldMk cId="869423341" sldId="266"/>
        </pc:sldMkLst>
        <pc:spChg chg="mod">
          <ac:chgData name="Jesica Hassen Isse" userId="S::jesica.hassen@geosystems.com.ar::2ffe2933-7b96-4843-9857-e423d102d5d1" providerId="AD" clId="Web-{B6095714-3777-20B6-D665-BFB9D016B748}" dt="2022-06-29T18:12:46.333" v="733" actId="1076"/>
          <ac:spMkLst>
            <pc:docMk/>
            <pc:sldMk cId="869423341" sldId="266"/>
            <ac:spMk id="3" creationId="{00000000-0000-0000-0000-000000000000}"/>
          </ac:spMkLst>
        </pc:spChg>
        <pc:spChg chg="del">
          <ac:chgData name="Jesica Hassen Isse" userId="S::jesica.hassen@geosystems.com.ar::2ffe2933-7b96-4843-9857-e423d102d5d1" providerId="AD" clId="Web-{B6095714-3777-20B6-D665-BFB9D016B748}" dt="2022-06-29T18:09:38.873" v="688"/>
          <ac:spMkLst>
            <pc:docMk/>
            <pc:sldMk cId="869423341" sldId="266"/>
            <ac:spMk id="4" creationId="{00000000-0000-0000-0000-000000000000}"/>
          </ac:spMkLst>
        </pc:spChg>
        <pc:spChg chg="add del mod">
          <ac:chgData name="Jesica Hassen Isse" userId="S::jesica.hassen@geosystems.com.ar::2ffe2933-7b96-4843-9857-e423d102d5d1" providerId="AD" clId="Web-{B6095714-3777-20B6-D665-BFB9D016B748}" dt="2022-06-29T18:09:42.139" v="689"/>
          <ac:spMkLst>
            <pc:docMk/>
            <pc:sldMk cId="869423341" sldId="266"/>
            <ac:spMk id="6" creationId="{FD953EE6-4A92-2407-BF54-90A903C2262D}"/>
          </ac:spMkLst>
        </pc:spChg>
        <pc:spChg chg="add mod">
          <ac:chgData name="Jesica Hassen Isse" userId="S::jesica.hassen@geosystems.com.ar::2ffe2933-7b96-4843-9857-e423d102d5d1" providerId="AD" clId="Web-{B6095714-3777-20B6-D665-BFB9D016B748}" dt="2022-06-29T18:12:40.270" v="732" actId="14100"/>
          <ac:spMkLst>
            <pc:docMk/>
            <pc:sldMk cId="869423341" sldId="266"/>
            <ac:spMk id="8" creationId="{01F971D4-B690-27DC-5505-C5859D774CA1}"/>
          </ac:spMkLst>
        </pc:spChg>
        <pc:spChg chg="add mod">
          <ac:chgData name="Jesica Hassen Isse" userId="S::jesica.hassen@geosystems.com.ar::2ffe2933-7b96-4843-9857-e423d102d5d1" providerId="AD" clId="Web-{B6095714-3777-20B6-D665-BFB9D016B748}" dt="2022-06-29T18:14:08.835" v="745" actId="1076"/>
          <ac:spMkLst>
            <pc:docMk/>
            <pc:sldMk cId="869423341" sldId="266"/>
            <ac:spMk id="9" creationId="{1A642B12-40EE-6365-3E3A-4B3DC774E9B0}"/>
          </ac:spMkLst>
        </pc:spChg>
      </pc:sldChg>
      <pc:sldChg chg="modSp">
        <pc:chgData name="Jesica Hassen Isse" userId="S::jesica.hassen@geosystems.com.ar::2ffe2933-7b96-4843-9857-e423d102d5d1" providerId="AD" clId="Web-{B6095714-3777-20B6-D665-BFB9D016B748}" dt="2022-06-29T18:19:00.392" v="804" actId="20577"/>
        <pc:sldMkLst>
          <pc:docMk/>
          <pc:sldMk cId="1508512086" sldId="270"/>
        </pc:sldMkLst>
        <pc:spChg chg="mod">
          <ac:chgData name="Jesica Hassen Isse" userId="S::jesica.hassen@geosystems.com.ar::2ffe2933-7b96-4843-9857-e423d102d5d1" providerId="AD" clId="Web-{B6095714-3777-20B6-D665-BFB9D016B748}" dt="2022-06-29T18:19:00.392" v="804" actId="20577"/>
          <ac:spMkLst>
            <pc:docMk/>
            <pc:sldMk cId="1508512086" sldId="270"/>
            <ac:spMk id="4" creationId="{00000000-0000-0000-0000-000000000000}"/>
          </ac:spMkLst>
        </pc:spChg>
      </pc:sldChg>
      <pc:sldChg chg="delSp modSp">
        <pc:chgData name="Jesica Hassen Isse" userId="S::jesica.hassen@geosystems.com.ar::2ffe2933-7b96-4843-9857-e423d102d5d1" providerId="AD" clId="Web-{B6095714-3777-20B6-D665-BFB9D016B748}" dt="2022-06-29T18:19:14.142" v="807"/>
        <pc:sldMkLst>
          <pc:docMk/>
          <pc:sldMk cId="2123609041" sldId="271"/>
        </pc:sldMkLst>
        <pc:spChg chg="del">
          <ac:chgData name="Jesica Hassen Isse" userId="S::jesica.hassen@geosystems.com.ar::2ffe2933-7b96-4843-9857-e423d102d5d1" providerId="AD" clId="Web-{B6095714-3777-20B6-D665-BFB9D016B748}" dt="2022-06-29T18:19:14.142" v="807"/>
          <ac:spMkLst>
            <pc:docMk/>
            <pc:sldMk cId="2123609041" sldId="271"/>
            <ac:spMk id="3" creationId="{00000000-0000-0000-0000-000000000000}"/>
          </ac:spMkLst>
        </pc:spChg>
        <pc:spChg chg="mod">
          <ac:chgData name="Jesica Hassen Isse" userId="S::jesica.hassen@geosystems.com.ar::2ffe2933-7b96-4843-9857-e423d102d5d1" providerId="AD" clId="Web-{B6095714-3777-20B6-D665-BFB9D016B748}" dt="2022-06-29T18:19:10.314" v="806" actId="20577"/>
          <ac:spMkLst>
            <pc:docMk/>
            <pc:sldMk cId="2123609041" sldId="271"/>
            <ac:spMk id="4" creationId="{00000000-0000-0000-0000-000000000000}"/>
          </ac:spMkLst>
        </pc:spChg>
      </pc:sldChg>
      <pc:sldChg chg="delSp modSp">
        <pc:chgData name="Jesica Hassen Isse" userId="S::jesica.hassen@geosystems.com.ar::2ffe2933-7b96-4843-9857-e423d102d5d1" providerId="AD" clId="Web-{B6095714-3777-20B6-D665-BFB9D016B748}" dt="2022-06-29T18:19:45.300" v="813" actId="20577"/>
        <pc:sldMkLst>
          <pc:docMk/>
          <pc:sldMk cId="2010975680" sldId="272"/>
        </pc:sldMkLst>
        <pc:spChg chg="mod">
          <ac:chgData name="Jesica Hassen Isse" userId="S::jesica.hassen@geosystems.com.ar::2ffe2933-7b96-4843-9857-e423d102d5d1" providerId="AD" clId="Web-{B6095714-3777-20B6-D665-BFB9D016B748}" dt="2022-06-29T18:19:45.300" v="813" actId="20577"/>
          <ac:spMkLst>
            <pc:docMk/>
            <pc:sldMk cId="2010975680" sldId="272"/>
            <ac:spMk id="2" creationId="{00000000-0000-0000-0000-000000000000}"/>
          </ac:spMkLst>
        </pc:spChg>
        <pc:spChg chg="del">
          <ac:chgData name="Jesica Hassen Isse" userId="S::jesica.hassen@geosystems.com.ar::2ffe2933-7b96-4843-9857-e423d102d5d1" providerId="AD" clId="Web-{B6095714-3777-20B6-D665-BFB9D016B748}" dt="2022-06-29T18:19:21.221" v="808"/>
          <ac:spMkLst>
            <pc:docMk/>
            <pc:sldMk cId="2010975680" sldId="272"/>
            <ac:spMk id="3" creationId="{00000000-0000-0000-0000-000000000000}"/>
          </ac:spMkLst>
        </pc:spChg>
        <pc:spChg chg="mod">
          <ac:chgData name="Jesica Hassen Isse" userId="S::jesica.hassen@geosystems.com.ar::2ffe2933-7b96-4843-9857-e423d102d5d1" providerId="AD" clId="Web-{B6095714-3777-20B6-D665-BFB9D016B748}" dt="2022-06-29T18:19:25.753" v="810" actId="20577"/>
          <ac:spMkLst>
            <pc:docMk/>
            <pc:sldMk cId="2010975680" sldId="272"/>
            <ac:spMk id="4" creationId="{00000000-0000-0000-0000-000000000000}"/>
          </ac:spMkLst>
        </pc:spChg>
      </pc:sldChg>
      <pc:sldChg chg="delSp modSp">
        <pc:chgData name="Jesica Hassen Isse" userId="S::jesica.hassen@geosystems.com.ar::2ffe2933-7b96-4843-9857-e423d102d5d1" providerId="AD" clId="Web-{B6095714-3777-20B6-D665-BFB9D016B748}" dt="2022-06-29T18:20:09.488" v="822" actId="14100"/>
        <pc:sldMkLst>
          <pc:docMk/>
          <pc:sldMk cId="2512410333" sldId="274"/>
        </pc:sldMkLst>
        <pc:spChg chg="mod">
          <ac:chgData name="Jesica Hassen Isse" userId="S::jesica.hassen@geosystems.com.ar::2ffe2933-7b96-4843-9857-e423d102d5d1" providerId="AD" clId="Web-{B6095714-3777-20B6-D665-BFB9D016B748}" dt="2022-06-29T18:19:57.738" v="820" actId="20577"/>
          <ac:spMkLst>
            <pc:docMk/>
            <pc:sldMk cId="2512410333" sldId="274"/>
            <ac:spMk id="2" creationId="{00000000-0000-0000-0000-000000000000}"/>
          </ac:spMkLst>
        </pc:spChg>
        <pc:spChg chg="del">
          <ac:chgData name="Jesica Hassen Isse" userId="S::jesica.hassen@geosystems.com.ar::2ffe2933-7b96-4843-9857-e423d102d5d1" providerId="AD" clId="Web-{B6095714-3777-20B6-D665-BFB9D016B748}" dt="2022-06-29T18:20:03.535" v="821"/>
          <ac:spMkLst>
            <pc:docMk/>
            <pc:sldMk cId="2512410333" sldId="274"/>
            <ac:spMk id="3" creationId="{00000000-0000-0000-0000-000000000000}"/>
          </ac:spMkLst>
        </pc:spChg>
        <pc:spChg chg="mod">
          <ac:chgData name="Jesica Hassen Isse" userId="S::jesica.hassen@geosystems.com.ar::2ffe2933-7b96-4843-9857-e423d102d5d1" providerId="AD" clId="Web-{B6095714-3777-20B6-D665-BFB9D016B748}" dt="2022-06-29T18:19:55.409" v="818" actId="20577"/>
          <ac:spMkLst>
            <pc:docMk/>
            <pc:sldMk cId="2512410333" sldId="274"/>
            <ac:spMk id="4" creationId="{00000000-0000-0000-0000-000000000000}"/>
          </ac:spMkLst>
        </pc:spChg>
        <pc:picChg chg="mod">
          <ac:chgData name="Jesica Hassen Isse" userId="S::jesica.hassen@geosystems.com.ar::2ffe2933-7b96-4843-9857-e423d102d5d1" providerId="AD" clId="Web-{B6095714-3777-20B6-D665-BFB9D016B748}" dt="2022-06-29T18:20:09.488" v="822" actId="14100"/>
          <ac:picMkLst>
            <pc:docMk/>
            <pc:sldMk cId="2512410333" sldId="274"/>
            <ac:picMk id="6" creationId="{00000000-0000-0000-0000-000000000000}"/>
          </ac:picMkLst>
        </pc:picChg>
      </pc:sldChg>
      <pc:sldChg chg="modSp add replId">
        <pc:chgData name="Jesica Hassen Isse" userId="S::jesica.hassen@geosystems.com.ar::2ffe2933-7b96-4843-9857-e423d102d5d1" providerId="AD" clId="Web-{B6095714-3777-20B6-D665-BFB9D016B748}" dt="2022-06-28T19:38:29.871" v="527" actId="20577"/>
        <pc:sldMkLst>
          <pc:docMk/>
          <pc:sldMk cId="1017560143" sldId="275"/>
        </pc:sldMkLst>
        <pc:spChg chg="mod">
          <ac:chgData name="Jesica Hassen Isse" userId="S::jesica.hassen@geosystems.com.ar::2ffe2933-7b96-4843-9857-e423d102d5d1" providerId="AD" clId="Web-{B6095714-3777-20B6-D665-BFB9D016B748}" dt="2022-06-28T19:32:01.576" v="241" actId="20577"/>
          <ac:spMkLst>
            <pc:docMk/>
            <pc:sldMk cId="1017560143" sldId="275"/>
            <ac:spMk id="2" creationId="{00000000-0000-0000-0000-000000000000}"/>
          </ac:spMkLst>
        </pc:spChg>
        <pc:spChg chg="mod">
          <ac:chgData name="Jesica Hassen Isse" userId="S::jesica.hassen@geosystems.com.ar::2ffe2933-7b96-4843-9857-e423d102d5d1" providerId="AD" clId="Web-{B6095714-3777-20B6-D665-BFB9D016B748}" dt="2022-06-28T19:38:29.871" v="527" actId="20577"/>
          <ac:spMkLst>
            <pc:docMk/>
            <pc:sldMk cId="1017560143" sldId="275"/>
            <ac:spMk id="3" creationId="{00000000-0000-0000-0000-000000000000}"/>
          </ac:spMkLst>
        </pc:spChg>
      </pc:sldChg>
      <pc:sldChg chg="addSp delSp modSp add replId">
        <pc:chgData name="Jesica Hassen Isse" userId="S::jesica.hassen@geosystems.com.ar::2ffe2933-7b96-4843-9857-e423d102d5d1" providerId="AD" clId="Web-{B6095714-3777-20B6-D665-BFB9D016B748}" dt="2022-06-29T18:09:11.201" v="686" actId="1076"/>
        <pc:sldMkLst>
          <pc:docMk/>
          <pc:sldMk cId="2971288874" sldId="276"/>
        </pc:sldMkLst>
        <pc:spChg chg="del">
          <ac:chgData name="Jesica Hassen Isse" userId="S::jesica.hassen@geosystems.com.ar::2ffe2933-7b96-4843-9857-e423d102d5d1" providerId="AD" clId="Web-{B6095714-3777-20B6-D665-BFB9D016B748}" dt="2022-06-28T19:48:18.015" v="603"/>
          <ac:spMkLst>
            <pc:docMk/>
            <pc:sldMk cId="2971288874" sldId="276"/>
            <ac:spMk id="3" creationId="{00000000-0000-0000-0000-000000000000}"/>
          </ac:spMkLst>
        </pc:spChg>
        <pc:spChg chg="mod">
          <ac:chgData name="Jesica Hassen Isse" userId="S::jesica.hassen@geosystems.com.ar::2ffe2933-7b96-4843-9857-e423d102d5d1" providerId="AD" clId="Web-{B6095714-3777-20B6-D665-BFB9D016B748}" dt="2022-06-29T18:08:57.950" v="685" actId="1076"/>
          <ac:spMkLst>
            <pc:docMk/>
            <pc:sldMk cId="2971288874" sldId="276"/>
            <ac:spMk id="4" creationId="{00000000-0000-0000-0000-000000000000}"/>
          </ac:spMkLst>
        </pc:spChg>
        <pc:spChg chg="add del mod">
          <ac:chgData name="Jesica Hassen Isse" userId="S::jesica.hassen@geosystems.com.ar::2ffe2933-7b96-4843-9857-e423d102d5d1" providerId="AD" clId="Web-{B6095714-3777-20B6-D665-BFB9D016B748}" dt="2022-06-28T19:48:21.062" v="604"/>
          <ac:spMkLst>
            <pc:docMk/>
            <pc:sldMk cId="2971288874" sldId="276"/>
            <ac:spMk id="7" creationId="{C7835448-37D5-153A-92D8-02B02332408A}"/>
          </ac:spMkLst>
        </pc:spChg>
        <pc:spChg chg="del">
          <ac:chgData name="Jesica Hassen Isse" userId="S::jesica.hassen@geosystems.com.ar::2ffe2933-7b96-4843-9857-e423d102d5d1" providerId="AD" clId="Web-{B6095714-3777-20B6-D665-BFB9D016B748}" dt="2022-06-28T19:48:15.906" v="602"/>
          <ac:spMkLst>
            <pc:docMk/>
            <pc:sldMk cId="2971288874" sldId="276"/>
            <ac:spMk id="8" creationId="{970A9421-57C1-A2CA-7ED2-9C00F8706736}"/>
          </ac:spMkLst>
        </pc:spChg>
        <pc:picChg chg="mod">
          <ac:chgData name="Jesica Hassen Isse" userId="S::jesica.hassen@geosystems.com.ar::2ffe2933-7b96-4843-9857-e423d102d5d1" providerId="AD" clId="Web-{B6095714-3777-20B6-D665-BFB9D016B748}" dt="2022-06-29T18:09:11.201" v="686" actId="1076"/>
          <ac:picMkLst>
            <pc:docMk/>
            <pc:sldMk cId="2971288874" sldId="276"/>
            <ac:picMk id="5" creationId="{A72EAD77-A32F-4DB4-9D66-16254D9CA47D}"/>
          </ac:picMkLst>
        </pc:picChg>
      </pc:sldChg>
      <pc:sldChg chg="add del replId">
        <pc:chgData name="Jesica Hassen Isse" userId="S::jesica.hassen@geosystems.com.ar::2ffe2933-7b96-4843-9857-e423d102d5d1" providerId="AD" clId="Web-{B6095714-3777-20B6-D665-BFB9D016B748}" dt="2022-06-29T18:05:00.974" v="669"/>
        <pc:sldMkLst>
          <pc:docMk/>
          <pc:sldMk cId="2488010105" sldId="277"/>
        </pc:sldMkLst>
      </pc:sldChg>
      <pc:sldChg chg="addSp delSp modSp add replId">
        <pc:chgData name="Jesica Hassen Isse" userId="S::jesica.hassen@geosystems.com.ar::2ffe2933-7b96-4843-9857-e423d102d5d1" providerId="AD" clId="Web-{B6095714-3777-20B6-D665-BFB9D016B748}" dt="2022-06-29T18:18:27.125" v="802" actId="1076"/>
        <pc:sldMkLst>
          <pc:docMk/>
          <pc:sldMk cId="4267312944" sldId="277"/>
        </pc:sldMkLst>
        <pc:spChg chg="mod">
          <ac:chgData name="Jesica Hassen Isse" userId="S::jesica.hassen@geosystems.com.ar::2ffe2933-7b96-4843-9857-e423d102d5d1" providerId="AD" clId="Web-{B6095714-3777-20B6-D665-BFB9D016B748}" dt="2022-06-29T18:18:17.828" v="800" actId="1076"/>
          <ac:spMkLst>
            <pc:docMk/>
            <pc:sldMk cId="4267312944" sldId="277"/>
            <ac:spMk id="2" creationId="{00000000-0000-0000-0000-000000000000}"/>
          </ac:spMkLst>
        </pc:spChg>
        <pc:spChg chg="del">
          <ac:chgData name="Jesica Hassen Isse" userId="S::jesica.hassen@geosystems.com.ar::2ffe2933-7b96-4843-9857-e423d102d5d1" providerId="AD" clId="Web-{B6095714-3777-20B6-D665-BFB9D016B748}" dt="2022-06-29T18:14:21.023" v="746"/>
          <ac:spMkLst>
            <pc:docMk/>
            <pc:sldMk cId="4267312944" sldId="277"/>
            <ac:spMk id="3" creationId="{00000000-0000-0000-0000-000000000000}"/>
          </ac:spMkLst>
        </pc:spChg>
        <pc:spChg chg="mod">
          <ac:chgData name="Jesica Hassen Isse" userId="S::jesica.hassen@geosystems.com.ar::2ffe2933-7b96-4843-9857-e423d102d5d1" providerId="AD" clId="Web-{B6095714-3777-20B6-D665-BFB9D016B748}" dt="2022-06-29T18:18:00.140" v="798" actId="1076"/>
          <ac:spMkLst>
            <pc:docMk/>
            <pc:sldMk cId="4267312944" sldId="277"/>
            <ac:spMk id="4" creationId="{00000000-0000-0000-0000-000000000000}"/>
          </ac:spMkLst>
        </pc:spChg>
        <pc:spChg chg="add del mod">
          <ac:chgData name="Jesica Hassen Isse" userId="S::jesica.hassen@geosystems.com.ar::2ffe2933-7b96-4843-9857-e423d102d5d1" providerId="AD" clId="Web-{B6095714-3777-20B6-D665-BFB9D016B748}" dt="2022-06-29T18:14:27.117" v="747"/>
          <ac:spMkLst>
            <pc:docMk/>
            <pc:sldMk cId="4267312944" sldId="277"/>
            <ac:spMk id="6" creationId="{499D5CAA-DA15-C671-FEBC-78B0E4E6EC01}"/>
          </ac:spMkLst>
        </pc:spChg>
        <pc:spChg chg="add mod">
          <ac:chgData name="Jesica Hassen Isse" userId="S::jesica.hassen@geosystems.com.ar::2ffe2933-7b96-4843-9857-e423d102d5d1" providerId="AD" clId="Web-{B6095714-3777-20B6-D665-BFB9D016B748}" dt="2022-06-29T18:18:21.828" v="801" actId="1076"/>
          <ac:spMkLst>
            <pc:docMk/>
            <pc:sldMk cId="4267312944" sldId="277"/>
            <ac:spMk id="8" creationId="{FBAC4A48-9410-C1DD-08BA-6117B2980CE1}"/>
          </ac:spMkLst>
        </pc:spChg>
        <pc:spChg chg="add mod">
          <ac:chgData name="Jesica Hassen Isse" userId="S::jesica.hassen@geosystems.com.ar::2ffe2933-7b96-4843-9857-e423d102d5d1" providerId="AD" clId="Web-{B6095714-3777-20B6-D665-BFB9D016B748}" dt="2022-06-29T18:18:27.125" v="802" actId="1076"/>
          <ac:spMkLst>
            <pc:docMk/>
            <pc:sldMk cId="4267312944" sldId="277"/>
            <ac:spMk id="10" creationId="{3330557C-E3FB-1FCC-2A53-60A0C0CCC2D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50F07-BF91-450E-9982-B35D1B11F256}" type="doc">
      <dgm:prSet loTypeId="urn:microsoft.com/office/officeart/2005/8/layout/hProcess9" loCatId="process" qsTypeId="urn:microsoft.com/office/officeart/2005/8/quickstyle/simple1" qsCatId="simple" csTypeId="urn:microsoft.com/office/officeart/2005/8/colors/accent1_2" csCatId="accent1" phldr="1"/>
      <dgm:spPr/>
    </dgm:pt>
    <dgm:pt modelId="{8FE5646E-7811-4585-872F-4F74570B32DF}">
      <dgm:prSet phldrT="[Texto]" phldr="0" custT="1"/>
      <dgm:spPr/>
      <dgm:t>
        <a:bodyPr/>
        <a:lstStyle/>
        <a:p>
          <a:pPr rtl="0"/>
          <a:r>
            <a:rPr lang="es-AR" sz="1400" dirty="0">
              <a:latin typeface="Calibri"/>
              <a:cs typeface="Calibri"/>
            </a:rPr>
            <a:t>Se abordo el desafío de cambio del editor gráfico de la Provincia de Córdoba denominado MSP (Modulo de Soporte Parcelario) pensado solo para las modificaciones a nivel parcelario en base a los trámites que ingresan al SIT, se realizaron relevamientos con todas las áreas de la organización que intervienen con los datos espaciales y/o cartográficos para crear una solución de edición gráfica a nivel global en la organización.</a:t>
          </a:r>
          <a:endParaRPr lang="es-ES" sz="1400" dirty="0"/>
        </a:p>
      </dgm:t>
    </dgm:pt>
    <dgm:pt modelId="{6CD861E5-D27F-4B5A-8B95-5F7660DB576F}" type="parTrans" cxnId="{1551A851-3D48-47B2-9028-7E3BE19E5185}">
      <dgm:prSet/>
      <dgm:spPr/>
      <dgm:t>
        <a:bodyPr/>
        <a:lstStyle/>
        <a:p>
          <a:endParaRPr lang="es-ES"/>
        </a:p>
      </dgm:t>
    </dgm:pt>
    <dgm:pt modelId="{4A4D618A-9B45-460F-8F9B-3514A3C4498B}" type="sibTrans" cxnId="{1551A851-3D48-47B2-9028-7E3BE19E5185}">
      <dgm:prSet/>
      <dgm:spPr/>
      <dgm:t>
        <a:bodyPr/>
        <a:lstStyle/>
        <a:p>
          <a:endParaRPr lang="es-ES"/>
        </a:p>
      </dgm:t>
    </dgm:pt>
    <dgm:pt modelId="{5F1E69A9-EDC7-4581-9C7E-46656A106EE8}">
      <dgm:prSet phldrT="[Texto]" phldr="0"/>
      <dgm:spPr/>
      <dgm:t>
        <a:bodyPr/>
        <a:lstStyle/>
        <a:p>
          <a:pPr rtl="0"/>
          <a:r>
            <a:rPr lang="es-AR" dirty="0"/>
            <a:t>Luego se plantearon diagramas de proceso y a través del análisis se diseñaron las funciones que contemplaran la posibilidad de permitir tener distintos niveles de acceso a los datos de acuerdo al perfil de usuario. </a:t>
          </a:r>
          <a:endParaRPr lang="es-ES" dirty="0"/>
        </a:p>
      </dgm:t>
    </dgm:pt>
    <dgm:pt modelId="{C193EFB0-6198-4057-8B4B-49F7F259ACE2}" type="parTrans" cxnId="{05C7F67B-C974-41CD-B9B6-B52DA2914FDD}">
      <dgm:prSet/>
      <dgm:spPr/>
      <dgm:t>
        <a:bodyPr/>
        <a:lstStyle/>
        <a:p>
          <a:endParaRPr lang="es-ES"/>
        </a:p>
      </dgm:t>
    </dgm:pt>
    <dgm:pt modelId="{526C8960-1397-4D69-B4B8-8C6A88E119F7}" type="sibTrans" cxnId="{05C7F67B-C974-41CD-B9B6-B52DA2914FDD}">
      <dgm:prSet/>
      <dgm:spPr/>
      <dgm:t>
        <a:bodyPr/>
        <a:lstStyle/>
        <a:p>
          <a:endParaRPr lang="es-ES"/>
        </a:p>
      </dgm:t>
    </dgm:pt>
    <dgm:pt modelId="{DA681D49-1FD5-49ED-98DE-46A83062D779}">
      <dgm:prSet phldrT="[Texto]" phldr="0"/>
      <dgm:spPr/>
      <dgm:t>
        <a:bodyPr/>
        <a:lstStyle/>
        <a:p>
          <a:pPr rtl="0"/>
          <a:r>
            <a:rPr lang="es-AR" dirty="0"/>
            <a:t>En base al diseño detallado y las tecnologías disponibles utilizando la herramienta QGIS como interfaz de usuario y los </a:t>
          </a:r>
          <a:r>
            <a:rPr lang="es-AR" dirty="0" err="1"/>
            <a:t>Geoservicios</a:t>
          </a:r>
          <a:r>
            <a:rPr lang="es-AR" dirty="0"/>
            <a:t> provistos por IDECOR (IDE de la Provincia de Córdoba) se desarrolló el Nuevo Módulo de Edición Grafica Catastral con la aplicación de Metodologías Agiles para ir validando con el usuario final (</a:t>
          </a:r>
          <a:r>
            <a:rPr lang="es-AR" dirty="0" err="1"/>
            <a:t>product</a:t>
          </a:r>
          <a:r>
            <a:rPr lang="es-AR" dirty="0"/>
            <a:t> </a:t>
          </a:r>
          <a:r>
            <a:rPr lang="es-AR" dirty="0" err="1"/>
            <a:t>owner</a:t>
          </a:r>
          <a:r>
            <a:rPr lang="es-AR" dirty="0"/>
            <a:t>) las funcionalidades y operaciones. </a:t>
          </a:r>
          <a:endParaRPr lang="es-ES" dirty="0"/>
        </a:p>
      </dgm:t>
    </dgm:pt>
    <dgm:pt modelId="{C0822A62-61F8-4255-9E9E-FED756F644C2}" type="parTrans" cxnId="{7529F7FB-DF4B-49AE-B123-5DED6C0DB20B}">
      <dgm:prSet/>
      <dgm:spPr/>
      <dgm:t>
        <a:bodyPr/>
        <a:lstStyle/>
        <a:p>
          <a:endParaRPr lang="es-ES"/>
        </a:p>
      </dgm:t>
    </dgm:pt>
    <dgm:pt modelId="{EAFF2806-8BB2-4578-A9D6-C27000C89868}" type="sibTrans" cxnId="{7529F7FB-DF4B-49AE-B123-5DED6C0DB20B}">
      <dgm:prSet/>
      <dgm:spPr/>
      <dgm:t>
        <a:bodyPr/>
        <a:lstStyle/>
        <a:p>
          <a:endParaRPr lang="es-ES"/>
        </a:p>
      </dgm:t>
    </dgm:pt>
    <dgm:pt modelId="{836931D2-71D4-45A9-93EB-0ACC257441CA}" type="pres">
      <dgm:prSet presAssocID="{F7150F07-BF91-450E-9982-B35D1B11F256}" presName="CompostProcess" presStyleCnt="0">
        <dgm:presLayoutVars>
          <dgm:dir/>
          <dgm:resizeHandles val="exact"/>
        </dgm:presLayoutVars>
      </dgm:prSet>
      <dgm:spPr/>
    </dgm:pt>
    <dgm:pt modelId="{FBA70967-66B0-41E4-9846-E301457426F4}" type="pres">
      <dgm:prSet presAssocID="{F7150F07-BF91-450E-9982-B35D1B11F256}" presName="arrow" presStyleLbl="bgShp" presStyleIdx="0" presStyleCnt="1"/>
      <dgm:spPr/>
    </dgm:pt>
    <dgm:pt modelId="{94E43CA1-CEA4-457A-89AE-1D768B67A256}" type="pres">
      <dgm:prSet presAssocID="{F7150F07-BF91-450E-9982-B35D1B11F256}" presName="linearProcess" presStyleCnt="0"/>
      <dgm:spPr/>
    </dgm:pt>
    <dgm:pt modelId="{8494DBE7-1BB0-40B3-9BF7-6A80228C98B0}" type="pres">
      <dgm:prSet presAssocID="{8FE5646E-7811-4585-872F-4F74570B32DF}" presName="textNode" presStyleLbl="node1" presStyleIdx="0" presStyleCnt="3" custScaleX="107651" custScaleY="111981">
        <dgm:presLayoutVars>
          <dgm:bulletEnabled val="1"/>
        </dgm:presLayoutVars>
      </dgm:prSet>
      <dgm:spPr/>
      <dgm:t>
        <a:bodyPr/>
        <a:lstStyle/>
        <a:p>
          <a:endParaRPr lang="es-ES"/>
        </a:p>
      </dgm:t>
    </dgm:pt>
    <dgm:pt modelId="{A7DD998E-9908-4758-8DCD-CAD09246FABD}" type="pres">
      <dgm:prSet presAssocID="{4A4D618A-9B45-460F-8F9B-3514A3C4498B}" presName="sibTrans" presStyleCnt="0"/>
      <dgm:spPr/>
    </dgm:pt>
    <dgm:pt modelId="{9A9AA616-9886-49E6-84EF-4CA7C53E8B26}" type="pres">
      <dgm:prSet presAssocID="{5F1E69A9-EDC7-4581-9C7E-46656A106EE8}" presName="textNode" presStyleLbl="node1" presStyleIdx="1" presStyleCnt="3" custScaleX="107831" custScaleY="110640">
        <dgm:presLayoutVars>
          <dgm:bulletEnabled val="1"/>
        </dgm:presLayoutVars>
      </dgm:prSet>
      <dgm:spPr/>
      <dgm:t>
        <a:bodyPr/>
        <a:lstStyle/>
        <a:p>
          <a:endParaRPr lang="es-ES"/>
        </a:p>
      </dgm:t>
    </dgm:pt>
    <dgm:pt modelId="{4BE3E813-130B-4C15-B68C-D466D1242C02}" type="pres">
      <dgm:prSet presAssocID="{526C8960-1397-4D69-B4B8-8C6A88E119F7}" presName="sibTrans" presStyleCnt="0"/>
      <dgm:spPr/>
    </dgm:pt>
    <dgm:pt modelId="{879A3D59-30E8-4B85-BAB1-E322723C8F86}" type="pres">
      <dgm:prSet presAssocID="{DA681D49-1FD5-49ED-98DE-46A83062D779}" presName="textNode" presStyleLbl="node1" presStyleIdx="2" presStyleCnt="3" custScaleX="109249" custScaleY="113322">
        <dgm:presLayoutVars>
          <dgm:bulletEnabled val="1"/>
        </dgm:presLayoutVars>
      </dgm:prSet>
      <dgm:spPr/>
      <dgm:t>
        <a:bodyPr/>
        <a:lstStyle/>
        <a:p>
          <a:endParaRPr lang="es-ES"/>
        </a:p>
      </dgm:t>
    </dgm:pt>
  </dgm:ptLst>
  <dgm:cxnLst>
    <dgm:cxn modelId="{7529F7FB-DF4B-49AE-B123-5DED6C0DB20B}" srcId="{F7150F07-BF91-450E-9982-B35D1B11F256}" destId="{DA681D49-1FD5-49ED-98DE-46A83062D779}" srcOrd="2" destOrd="0" parTransId="{C0822A62-61F8-4255-9E9E-FED756F644C2}" sibTransId="{EAFF2806-8BB2-4578-A9D6-C27000C89868}"/>
    <dgm:cxn modelId="{1551A851-3D48-47B2-9028-7E3BE19E5185}" srcId="{F7150F07-BF91-450E-9982-B35D1B11F256}" destId="{8FE5646E-7811-4585-872F-4F74570B32DF}" srcOrd="0" destOrd="0" parTransId="{6CD861E5-D27F-4B5A-8B95-5F7660DB576F}" sibTransId="{4A4D618A-9B45-460F-8F9B-3514A3C4498B}"/>
    <dgm:cxn modelId="{9B1D8816-36F6-4C73-8332-A53A171B8B5F}" type="presOf" srcId="{5F1E69A9-EDC7-4581-9C7E-46656A106EE8}" destId="{9A9AA616-9886-49E6-84EF-4CA7C53E8B26}" srcOrd="0" destOrd="0" presId="urn:microsoft.com/office/officeart/2005/8/layout/hProcess9"/>
    <dgm:cxn modelId="{5AF82368-0514-4A1C-8D6B-1914E484DF0F}" type="presOf" srcId="{F7150F07-BF91-450E-9982-B35D1B11F256}" destId="{836931D2-71D4-45A9-93EB-0ACC257441CA}" srcOrd="0" destOrd="0" presId="urn:microsoft.com/office/officeart/2005/8/layout/hProcess9"/>
    <dgm:cxn modelId="{A757E055-C9C4-490D-8F5B-2486D448ACC4}" type="presOf" srcId="{DA681D49-1FD5-49ED-98DE-46A83062D779}" destId="{879A3D59-30E8-4B85-BAB1-E322723C8F86}" srcOrd="0" destOrd="0" presId="urn:microsoft.com/office/officeart/2005/8/layout/hProcess9"/>
    <dgm:cxn modelId="{4F290DCE-E5E3-446E-BCDE-CEAF7E57C63B}" type="presOf" srcId="{8FE5646E-7811-4585-872F-4F74570B32DF}" destId="{8494DBE7-1BB0-40B3-9BF7-6A80228C98B0}" srcOrd="0" destOrd="0" presId="urn:microsoft.com/office/officeart/2005/8/layout/hProcess9"/>
    <dgm:cxn modelId="{05C7F67B-C974-41CD-B9B6-B52DA2914FDD}" srcId="{F7150F07-BF91-450E-9982-B35D1B11F256}" destId="{5F1E69A9-EDC7-4581-9C7E-46656A106EE8}" srcOrd="1" destOrd="0" parTransId="{C193EFB0-6198-4057-8B4B-49F7F259ACE2}" sibTransId="{526C8960-1397-4D69-B4B8-8C6A88E119F7}"/>
    <dgm:cxn modelId="{2562FFED-141D-41D8-9A2E-3A832E17DC25}" type="presParOf" srcId="{836931D2-71D4-45A9-93EB-0ACC257441CA}" destId="{FBA70967-66B0-41E4-9846-E301457426F4}" srcOrd="0" destOrd="0" presId="urn:microsoft.com/office/officeart/2005/8/layout/hProcess9"/>
    <dgm:cxn modelId="{D90F0A21-D685-421E-9E18-D0F88265BFDD}" type="presParOf" srcId="{836931D2-71D4-45A9-93EB-0ACC257441CA}" destId="{94E43CA1-CEA4-457A-89AE-1D768B67A256}" srcOrd="1" destOrd="0" presId="urn:microsoft.com/office/officeart/2005/8/layout/hProcess9"/>
    <dgm:cxn modelId="{2C40CD11-6013-4CCA-8C84-01A1D95A69C3}" type="presParOf" srcId="{94E43CA1-CEA4-457A-89AE-1D768B67A256}" destId="{8494DBE7-1BB0-40B3-9BF7-6A80228C98B0}" srcOrd="0" destOrd="0" presId="urn:microsoft.com/office/officeart/2005/8/layout/hProcess9"/>
    <dgm:cxn modelId="{6F1720B6-CBF9-485D-9947-16BA5C3BC415}" type="presParOf" srcId="{94E43CA1-CEA4-457A-89AE-1D768B67A256}" destId="{A7DD998E-9908-4758-8DCD-CAD09246FABD}" srcOrd="1" destOrd="0" presId="urn:microsoft.com/office/officeart/2005/8/layout/hProcess9"/>
    <dgm:cxn modelId="{AC55230B-B8CE-40FE-BD74-E469D6A3FAD2}" type="presParOf" srcId="{94E43CA1-CEA4-457A-89AE-1D768B67A256}" destId="{9A9AA616-9886-49E6-84EF-4CA7C53E8B26}" srcOrd="2" destOrd="0" presId="urn:microsoft.com/office/officeart/2005/8/layout/hProcess9"/>
    <dgm:cxn modelId="{A8C16B57-466B-402C-8A22-8181FC3C4C8D}" type="presParOf" srcId="{94E43CA1-CEA4-457A-89AE-1D768B67A256}" destId="{4BE3E813-130B-4C15-B68C-D466D1242C02}" srcOrd="3" destOrd="0" presId="urn:microsoft.com/office/officeart/2005/8/layout/hProcess9"/>
    <dgm:cxn modelId="{E58CC00F-89AE-45F3-832E-4DED31699C88}" type="presParOf" srcId="{94E43CA1-CEA4-457A-89AE-1D768B67A256}" destId="{879A3D59-30E8-4B85-BAB1-E322723C8F8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70967-66B0-41E4-9846-E301457426F4}">
      <dsp:nvSpPr>
        <dsp:cNvPr id="0" name=""/>
        <dsp:cNvSpPr/>
      </dsp:nvSpPr>
      <dsp:spPr>
        <a:xfrm>
          <a:off x="788525" y="0"/>
          <a:ext cx="8936618" cy="54999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4DBE7-1BB0-40B3-9BF7-6A80228C98B0}">
      <dsp:nvSpPr>
        <dsp:cNvPr id="0" name=""/>
        <dsp:cNvSpPr/>
      </dsp:nvSpPr>
      <dsp:spPr>
        <a:xfrm>
          <a:off x="7170" y="1518181"/>
          <a:ext cx="3376631" cy="2463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AR" sz="1400" kern="1200" dirty="0">
              <a:latin typeface="Calibri"/>
              <a:cs typeface="Calibri"/>
            </a:rPr>
            <a:t>Se abordo el desafío de cambio del editor gráfico de la Provincia de Córdoba denominado MSP (Modulo de Soporte Parcelario) pensado solo para las modificaciones a nivel parcelario en base a los trámites que ingresan al SIT, se realizaron relevamientos con todas las áreas de la organización que intervienen con los datos espaciales y/o cartográficos para crear una solución de edición gráfica a nivel global en la organización.</a:t>
          </a:r>
          <a:endParaRPr lang="es-ES" sz="1400" kern="1200" dirty="0"/>
        </a:p>
      </dsp:txBody>
      <dsp:txXfrm>
        <a:off x="127430" y="1638441"/>
        <a:ext cx="3136111" cy="2223018"/>
      </dsp:txXfrm>
    </dsp:sp>
    <dsp:sp modelId="{9A9AA616-9886-49E6-84EF-4CA7C53E8B26}">
      <dsp:nvSpPr>
        <dsp:cNvPr id="0" name=""/>
        <dsp:cNvSpPr/>
      </dsp:nvSpPr>
      <dsp:spPr>
        <a:xfrm>
          <a:off x="3540634" y="1532932"/>
          <a:ext cx="3382277" cy="2434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AR" sz="1300" kern="1200" dirty="0"/>
            <a:t>Luego se plantearon diagramas de proceso y a través del análisis se diseñaron las funciones que contemplaran la posibilidad de permitir tener distintos niveles de acceso a los datos de acuerdo al perfil de usuario. </a:t>
          </a:r>
          <a:endParaRPr lang="es-ES" sz="1300" kern="1200" dirty="0"/>
        </a:p>
      </dsp:txBody>
      <dsp:txXfrm>
        <a:off x="3659454" y="1651752"/>
        <a:ext cx="3144637" cy="2196396"/>
      </dsp:txXfrm>
    </dsp:sp>
    <dsp:sp modelId="{879A3D59-30E8-4B85-BAB1-E322723C8F86}">
      <dsp:nvSpPr>
        <dsp:cNvPr id="0" name=""/>
        <dsp:cNvSpPr/>
      </dsp:nvSpPr>
      <dsp:spPr>
        <a:xfrm>
          <a:off x="7079743" y="1503431"/>
          <a:ext cx="3426754" cy="2493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AR" sz="1300" kern="1200" dirty="0"/>
            <a:t>En base al diseño detallado y las tecnologías disponibles utilizando la herramienta QGIS como interfaz de usuario y los </a:t>
          </a:r>
          <a:r>
            <a:rPr lang="es-AR" sz="1300" kern="1200" dirty="0" err="1"/>
            <a:t>Geoservicios</a:t>
          </a:r>
          <a:r>
            <a:rPr lang="es-AR" sz="1300" kern="1200" dirty="0"/>
            <a:t> provistos por IDECOR (IDE de la Provincia de Córdoba) se desarrolló el Nuevo Módulo de Edición Grafica Catastral con la aplicación de Metodologías Agiles para ir validando con el usuario final (</a:t>
          </a:r>
          <a:r>
            <a:rPr lang="es-AR" sz="1300" kern="1200" dirty="0" err="1"/>
            <a:t>product</a:t>
          </a:r>
          <a:r>
            <a:rPr lang="es-AR" sz="1300" kern="1200" dirty="0"/>
            <a:t> </a:t>
          </a:r>
          <a:r>
            <a:rPr lang="es-AR" sz="1300" kern="1200" dirty="0" err="1"/>
            <a:t>owner</a:t>
          </a:r>
          <a:r>
            <a:rPr lang="es-AR" sz="1300" kern="1200" dirty="0"/>
            <a:t>) las funcionalidades y operaciones. </a:t>
          </a:r>
          <a:endParaRPr lang="es-ES" sz="1300" kern="1200" dirty="0"/>
        </a:p>
      </dsp:txBody>
      <dsp:txXfrm>
        <a:off x="7201443" y="1625131"/>
        <a:ext cx="3183354" cy="22496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EB0BF-ECFE-4559-8224-B78685049A5F}" type="datetimeFigureOut">
              <a:rPr lang="es-AR" smtClean="0"/>
              <a:t>30/6/2022</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38763-13CA-433C-98E4-EFBDE9505D49}" type="slidenum">
              <a:rPr lang="es-AR" smtClean="0"/>
              <a:t>‹Nº›</a:t>
            </a:fld>
            <a:endParaRPr lang="es-AR"/>
          </a:p>
        </p:txBody>
      </p:sp>
    </p:spTree>
    <p:extLst>
      <p:ext uri="{BB962C8B-B14F-4D97-AF65-F5344CB8AC3E}">
        <p14:creationId xmlns:p14="http://schemas.microsoft.com/office/powerpoint/2010/main" val="321405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F23FA-52FE-4F12-9812-6E02953CF1DE}" type="datetimeFigureOut">
              <a:rPr lang="es-AR" smtClean="0"/>
              <a:t>30/6/2022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37604-8AAA-4B82-8FA1-A1EA482F4C45}" type="slidenum">
              <a:rPr lang="es-AR" smtClean="0"/>
              <a:t>‹Nº›</a:t>
            </a:fld>
            <a:endParaRPr lang="es-AR"/>
          </a:p>
        </p:txBody>
      </p:sp>
    </p:spTree>
    <p:extLst>
      <p:ext uri="{BB962C8B-B14F-4D97-AF65-F5344CB8AC3E}">
        <p14:creationId xmlns:p14="http://schemas.microsoft.com/office/powerpoint/2010/main" val="38531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4137604-8AAA-4B82-8FA1-A1EA482F4C45}" type="slidenum">
              <a:rPr lang="es-AR" smtClean="0"/>
              <a:t>11</a:t>
            </a:fld>
            <a:endParaRPr lang="es-AR"/>
          </a:p>
        </p:txBody>
      </p:sp>
    </p:spTree>
    <p:extLst>
      <p:ext uri="{BB962C8B-B14F-4D97-AF65-F5344CB8AC3E}">
        <p14:creationId xmlns:p14="http://schemas.microsoft.com/office/powerpoint/2010/main" val="221317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4137604-8AAA-4B82-8FA1-A1EA482F4C45}" type="slidenum">
              <a:rPr lang="es-AR" smtClean="0"/>
              <a:t>12</a:t>
            </a:fld>
            <a:endParaRPr lang="es-AR"/>
          </a:p>
        </p:txBody>
      </p:sp>
    </p:spTree>
    <p:extLst>
      <p:ext uri="{BB962C8B-B14F-4D97-AF65-F5344CB8AC3E}">
        <p14:creationId xmlns:p14="http://schemas.microsoft.com/office/powerpoint/2010/main" val="318690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4137604-8AAA-4B82-8FA1-A1EA482F4C45}" type="slidenum">
              <a:rPr lang="es-AR" smtClean="0"/>
              <a:t>18</a:t>
            </a:fld>
            <a:endParaRPr lang="es-AR"/>
          </a:p>
        </p:txBody>
      </p:sp>
    </p:spTree>
    <p:extLst>
      <p:ext uri="{BB962C8B-B14F-4D97-AF65-F5344CB8AC3E}">
        <p14:creationId xmlns:p14="http://schemas.microsoft.com/office/powerpoint/2010/main" val="113867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4137604-8AAA-4B82-8FA1-A1EA482F4C45}" type="slidenum">
              <a:rPr lang="es-AR" smtClean="0"/>
              <a:t>19</a:t>
            </a:fld>
            <a:endParaRPr lang="es-AR"/>
          </a:p>
        </p:txBody>
      </p:sp>
    </p:spTree>
    <p:extLst>
      <p:ext uri="{BB962C8B-B14F-4D97-AF65-F5344CB8AC3E}">
        <p14:creationId xmlns:p14="http://schemas.microsoft.com/office/powerpoint/2010/main" val="1916914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64496" y="1871522"/>
            <a:ext cx="7947586" cy="1723894"/>
          </a:xfrm>
        </p:spPr>
        <p:txBody>
          <a:bodyPr anchor="b">
            <a:normAutofit/>
          </a:bodyPr>
          <a:lstStyle>
            <a:lvl1pPr algn="r">
              <a:defRPr sz="4500">
                <a:solidFill>
                  <a:schemeClr val="tx1">
                    <a:lumMod val="65000"/>
                    <a:lumOff val="35000"/>
                  </a:schemeClr>
                </a:solidFill>
                <a:effectLst>
                  <a:outerShdw blurRad="38100" dist="38100" dir="2700000" algn="tl">
                    <a:srgbClr val="000000">
                      <a:alpha val="43137"/>
                    </a:srgbClr>
                  </a:outerShdw>
                </a:effectLst>
              </a:defRPr>
            </a:lvl1pPr>
          </a:lstStyle>
          <a:p>
            <a:endParaRPr lang="es-AR" dirty="0"/>
          </a:p>
        </p:txBody>
      </p:sp>
      <p:sp>
        <p:nvSpPr>
          <p:cNvPr id="3" name="Subtítulo 2"/>
          <p:cNvSpPr>
            <a:spLocks noGrp="1"/>
          </p:cNvSpPr>
          <p:nvPr>
            <p:ph type="subTitle" idx="1"/>
          </p:nvPr>
        </p:nvSpPr>
        <p:spPr>
          <a:xfrm>
            <a:off x="3264495" y="3687491"/>
            <a:ext cx="7947587" cy="1286156"/>
          </a:xfrm>
        </p:spPr>
        <p:txBody>
          <a:bodyPr/>
          <a:lstStyle>
            <a:lvl1pPr marL="0" indent="0" algn="r">
              <a:buNone/>
              <a:defRPr sz="2400" b="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AR" dirty="0"/>
          </a:p>
        </p:txBody>
      </p:sp>
      <p:sp>
        <p:nvSpPr>
          <p:cNvPr id="4" name="Marcador de fecha 3"/>
          <p:cNvSpPr>
            <a:spLocks noGrp="1"/>
          </p:cNvSpPr>
          <p:nvPr>
            <p:ph type="dt" sz="half" idx="10"/>
          </p:nvPr>
        </p:nvSpPr>
        <p:spPr/>
        <p:txBody>
          <a:bodyPr/>
          <a:lstStyle/>
          <a:p>
            <a:fld id="{89717C96-7D6E-4A40-B6D7-EE5E3E6E3D31}" type="datetimeFigureOut">
              <a:rPr lang="es-AR" smtClean="0"/>
              <a:t>30/6/2022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95" y="5774534"/>
            <a:ext cx="2642565" cy="610574"/>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530" y="5774534"/>
            <a:ext cx="714328" cy="566401"/>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1705" y="5774534"/>
            <a:ext cx="588089" cy="517518"/>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391" y="417902"/>
            <a:ext cx="2260630" cy="2035869"/>
          </a:xfrm>
          <a:prstGeom prst="rect">
            <a:avLst/>
          </a:prstGeom>
        </p:spPr>
      </p:pic>
    </p:spTree>
    <p:extLst>
      <p:ext uri="{BB962C8B-B14F-4D97-AF65-F5344CB8AC3E}">
        <p14:creationId xmlns:p14="http://schemas.microsoft.com/office/powerpoint/2010/main" val="414011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717C96-7D6E-4A40-B6D7-EE5E3E6E3D31}" type="datetimeFigureOut">
              <a:rPr lang="es-AR" smtClean="0"/>
              <a:t>30/6/2022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3167ADE-F5EE-483A-B01C-1B1F43E4B8AD}" type="slidenum">
              <a:rPr lang="es-AR" smtClean="0"/>
              <a:t>‹Nº›</a:t>
            </a:fld>
            <a:endParaRPr lang="es-AR"/>
          </a:p>
        </p:txBody>
      </p:sp>
      <p:sp>
        <p:nvSpPr>
          <p:cNvPr id="10" name="Título 1"/>
          <p:cNvSpPr>
            <a:spLocks noGrp="1"/>
          </p:cNvSpPr>
          <p:nvPr>
            <p:ph type="title" hasCustomPrompt="1"/>
          </p:nvPr>
        </p:nvSpPr>
        <p:spPr>
          <a:xfrm>
            <a:off x="4251562" y="2924650"/>
            <a:ext cx="3688875" cy="1101428"/>
          </a:xfrm>
        </p:spPr>
        <p:txBody>
          <a:bodyPr anchor="ctr">
            <a:normAutofit/>
          </a:bodyPr>
          <a:lstStyle>
            <a:lvl1pPr algn="ctr">
              <a:defRPr sz="5000"/>
            </a:lvl1pPr>
          </a:lstStyle>
          <a:p>
            <a:r>
              <a:rPr lang="es-ES" dirty="0"/>
              <a:t>¡GRACIAS!</a:t>
            </a:r>
            <a:endParaRPr lang="es-AR"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917" y="5866363"/>
            <a:ext cx="2642565" cy="610574"/>
          </a:xfrm>
          <a:prstGeom prst="rect">
            <a:avLst/>
          </a:prstGeom>
        </p:spPr>
      </p:pic>
      <p:pic>
        <p:nvPicPr>
          <p:cNvPr id="12" name="Imagen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641" y="489567"/>
            <a:ext cx="2260630" cy="2035869"/>
          </a:xfrm>
          <a:prstGeom prst="rect">
            <a:avLst/>
          </a:prstGeom>
        </p:spPr>
      </p:pic>
    </p:spTree>
    <p:extLst>
      <p:ext uri="{BB962C8B-B14F-4D97-AF65-F5344CB8AC3E}">
        <p14:creationId xmlns:p14="http://schemas.microsoft.com/office/powerpoint/2010/main" val="41700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AR"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9717C96-7D6E-4A40-B6D7-EE5E3E6E3D31}" type="datetimeFigureOut">
              <a:rPr lang="es-AR" smtClean="0"/>
              <a:t>30/6/2022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1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5000"/>
            </a:lvl1p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9717C96-7D6E-4A40-B6D7-EE5E3E6E3D31}" type="datetimeFigureOut">
              <a:rPr lang="es-AR" smtClean="0"/>
              <a:t>30/6/2022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9" name="Conector recto 8"/>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20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AR" dirty="0"/>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89717C96-7D6E-4A40-B6D7-EE5E3E6E3D31}" type="datetimeFigureOut">
              <a:rPr lang="es-AR" smtClean="0"/>
              <a:t>30/6/2022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5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89717C96-7D6E-4A40-B6D7-EE5E3E6E3D31}" type="datetimeFigureOut">
              <a:rPr lang="es-AR" smtClean="0"/>
              <a:t>30/6/2022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3167ADE-F5EE-483A-B01C-1B1F43E4B8AD}" type="slidenum">
              <a:rPr lang="es-AR" smtClean="0"/>
              <a:t>‹Nº›</a:t>
            </a:fld>
            <a:endParaRPr lang="es-A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2" name="Conector recto 11"/>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10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89717C96-7D6E-4A40-B6D7-EE5E3E6E3D31}" type="datetimeFigureOut">
              <a:rPr lang="es-AR" smtClean="0"/>
              <a:t>30/6/2022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3167ADE-F5EE-483A-B01C-1B1F43E4B8AD}" type="slidenum">
              <a:rPr lang="es-AR" smtClean="0"/>
              <a:t>‹Nº›</a:t>
            </a:fld>
            <a:endParaRPr lang="es-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8" name="Conector recto 7"/>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7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717C96-7D6E-4A40-B6D7-EE5E3E6E3D31}" type="datetimeFigureOut">
              <a:rPr lang="es-AR" smtClean="0"/>
              <a:t>30/6/2022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3167ADE-F5EE-483A-B01C-1B1F43E4B8AD}" type="slidenum">
              <a:rPr lang="es-AR" smtClean="0"/>
              <a:t>‹Nº›</a:t>
            </a:fld>
            <a:endParaRPr lang="es-A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7" name="Conector recto 6"/>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50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9717C96-7D6E-4A40-B6D7-EE5E3E6E3D31}" type="datetimeFigureOut">
              <a:rPr lang="es-AR" smtClean="0"/>
              <a:t>30/6/2022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7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9717C96-7D6E-4A40-B6D7-EE5E3E6E3D31}" type="datetimeFigureOut">
              <a:rPr lang="es-AR" smtClean="0"/>
              <a:t>30/6/2022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61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0" marR="0" lvl="0" indent="0" algn="l" rtl="0">
              <a:lnSpc>
                <a:spcPct val="100000"/>
              </a:lnSpc>
              <a:spcBef>
                <a:spcPts val="0"/>
              </a:spcBef>
              <a:spcAft>
                <a:spcPts val="0"/>
              </a:spcAft>
              <a:buClr>
                <a:srgbClr val="000000"/>
              </a:buClr>
              <a:buFont typeface="Arial"/>
              <a:buNone/>
            </a:pPr>
            <a:r>
              <a:rPr lang="es-ES" dirty="0"/>
              <a:t>Haga clic para modificar el estilo de título del patrón</a:t>
            </a:r>
            <a:endParaRPr lang="es-AR"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17C96-7D6E-4A40-B6D7-EE5E3E6E3D31}" type="datetimeFigureOut">
              <a:rPr lang="es-AR" smtClean="0"/>
              <a:t>30/6/2022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67ADE-F5EE-483A-B01C-1B1F43E4B8AD}" type="slidenum">
              <a:rPr lang="es-AR" smtClean="0"/>
              <a:t>‹Nº›</a:t>
            </a:fld>
            <a:endParaRPr lang="es-AR"/>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1166" y="-76029"/>
            <a:ext cx="922571" cy="1183124"/>
          </a:xfrm>
          <a:prstGeom prst="rect">
            <a:avLst/>
          </a:prstGeom>
        </p:spPr>
      </p:pic>
    </p:spTree>
    <p:extLst>
      <p:ext uri="{BB962C8B-B14F-4D97-AF65-F5344CB8AC3E}">
        <p14:creationId xmlns:p14="http://schemas.microsoft.com/office/powerpoint/2010/main" val="43605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40311" y="1871522"/>
            <a:ext cx="9471772" cy="1723894"/>
          </a:xfrm>
        </p:spPr>
        <p:txBody>
          <a:bodyPr>
            <a:normAutofit/>
          </a:bodyPr>
          <a:lstStyle/>
          <a:p>
            <a:r>
              <a:rPr lang="es-AR" dirty="0"/>
              <a:t>Módulo de Edición Gráfica Catastral</a:t>
            </a:r>
            <a:br>
              <a:rPr lang="es-AR" dirty="0"/>
            </a:br>
            <a:r>
              <a:rPr lang="es-AR" dirty="0"/>
              <a:t>Utilizando </a:t>
            </a:r>
            <a:r>
              <a:rPr lang="es-AR" dirty="0">
                <a:ea typeface="+mn-lt"/>
                <a:cs typeface="+mn-lt"/>
              </a:rPr>
              <a:t>QGIS </a:t>
            </a:r>
            <a:r>
              <a:rPr lang="es-AR" dirty="0">
                <a:ea typeface="Calibri"/>
                <a:cs typeface="Calibri"/>
              </a:rPr>
              <a:t>(</a:t>
            </a:r>
            <a:r>
              <a:rPr lang="es-AR" dirty="0"/>
              <a:t>software libre) </a:t>
            </a:r>
          </a:p>
        </p:txBody>
      </p:sp>
      <p:sp>
        <p:nvSpPr>
          <p:cNvPr id="3" name="Subtítulo 2"/>
          <p:cNvSpPr>
            <a:spLocks noGrp="1"/>
          </p:cNvSpPr>
          <p:nvPr>
            <p:ph type="subTitle" idx="1"/>
          </p:nvPr>
        </p:nvSpPr>
        <p:spPr>
          <a:xfrm>
            <a:off x="3264495" y="3834975"/>
            <a:ext cx="7947587" cy="1286156"/>
          </a:xfrm>
        </p:spPr>
        <p:txBody>
          <a:bodyPr/>
          <a:lstStyle/>
          <a:p>
            <a:r>
              <a:rPr lang="pt-BR" dirty="0"/>
              <a:t>Gustavo Garcia, Jorge Green, </a:t>
            </a:r>
          </a:p>
          <a:p>
            <a:r>
              <a:rPr lang="pt-BR" dirty="0"/>
              <a:t>Nerina Serantes, Diego Cid</a:t>
            </a:r>
            <a:endParaRPr lang="es-AR" dirty="0"/>
          </a:p>
        </p:txBody>
      </p:sp>
      <p:pic>
        <p:nvPicPr>
          <p:cNvPr id="4" name="Imagen 3"/>
          <p:cNvPicPr>
            <a:picLocks noChangeAspect="1"/>
          </p:cNvPicPr>
          <p:nvPr/>
        </p:nvPicPr>
        <p:blipFill>
          <a:blip r:embed="rId2"/>
          <a:stretch>
            <a:fillRect/>
          </a:stretch>
        </p:blipFill>
        <p:spPr>
          <a:xfrm>
            <a:off x="3683624" y="3718577"/>
            <a:ext cx="3056390" cy="1102622"/>
          </a:xfrm>
          <a:prstGeom prst="rect">
            <a:avLst/>
          </a:prstGeom>
        </p:spPr>
      </p:pic>
    </p:spTree>
    <p:extLst>
      <p:ext uri="{BB962C8B-B14F-4D97-AF65-F5344CB8AC3E}">
        <p14:creationId xmlns:p14="http://schemas.microsoft.com/office/powerpoint/2010/main" val="414277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972" y="-1407"/>
            <a:ext cx="10515600" cy="1325563"/>
          </a:xfrm>
        </p:spPr>
        <p:txBody>
          <a:bodyPr/>
          <a:lstStyle/>
          <a:p>
            <a:pPr algn="ctr"/>
            <a:r>
              <a:rPr lang="es-AR" dirty="0"/>
              <a:t>Análisis </a:t>
            </a:r>
            <a:r>
              <a:rPr lang="es-AR" dirty="0"/>
              <a:t>del desarrollo del MEG</a:t>
            </a:r>
          </a:p>
        </p:txBody>
      </p:sp>
      <p:sp>
        <p:nvSpPr>
          <p:cNvPr id="4" name="Marcador de contenido 3"/>
          <p:cNvSpPr>
            <a:spLocks noGrp="1"/>
          </p:cNvSpPr>
          <p:nvPr>
            <p:ph sz="half" idx="2"/>
          </p:nvPr>
        </p:nvSpPr>
        <p:spPr>
          <a:xfrm>
            <a:off x="6972782" y="4034460"/>
            <a:ext cx="5181600" cy="2335414"/>
          </a:xfrm>
        </p:spPr>
        <p:txBody>
          <a:bodyPr vert="horz" lIns="91440" tIns="45720" rIns="91440" bIns="45720" rtlCol="0" anchor="t">
            <a:normAutofit fontScale="85000" lnSpcReduction="20000"/>
          </a:bodyPr>
          <a:lstStyle/>
          <a:p>
            <a:pPr algn="just"/>
            <a:r>
              <a:rPr lang="es-AR" dirty="0">
                <a:ea typeface="Open Sans"/>
                <a:cs typeface="Open Sans"/>
              </a:rPr>
              <a:t>Dada esta solución y una vez afianzada en la organización se espera a futuro distribuir esta solución a otras áreas de gobierno u organizaciones para descentralizar más aun utilización o manipulación de los datos espaciales que representan el territorio de la provincia de córdoba. </a:t>
            </a:r>
            <a:endParaRPr lang="en-US" dirty="0"/>
          </a:p>
          <a:p>
            <a:endParaRPr lang="es-AR" dirty="0"/>
          </a:p>
        </p:txBody>
      </p:sp>
      <p:sp>
        <p:nvSpPr>
          <p:cNvPr id="8" name="Marcador de contenido 3">
            <a:extLst>
              <a:ext uri="{FF2B5EF4-FFF2-40B4-BE49-F238E27FC236}">
                <a16:creationId xmlns:a16="http://schemas.microsoft.com/office/drawing/2014/main" id="{FBAC4A48-9410-C1DD-08BA-6117B2980CE1}"/>
              </a:ext>
            </a:extLst>
          </p:cNvPr>
          <p:cNvSpPr txBox="1">
            <a:spLocks/>
          </p:cNvSpPr>
          <p:nvPr/>
        </p:nvSpPr>
        <p:spPr>
          <a:xfrm>
            <a:off x="402221" y="1109924"/>
            <a:ext cx="5017626" cy="154447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dirty="0">
                <a:ea typeface="Open Sans"/>
                <a:cs typeface="Open Sans"/>
              </a:rPr>
              <a:t>De acuerdo al perfil de cada área se puede acceder a los </a:t>
            </a:r>
            <a:r>
              <a:rPr lang="es-AR" dirty="0" err="1">
                <a:ea typeface="Open Sans"/>
                <a:cs typeface="Open Sans"/>
              </a:rPr>
              <a:t>Geoservicios</a:t>
            </a:r>
            <a:r>
              <a:rPr lang="es-AR" dirty="0">
                <a:ea typeface="Open Sans"/>
                <a:cs typeface="Open Sans"/>
              </a:rPr>
              <a:t> que se definan y cada uno de ellos pueden ser de acceso solo lectura o edición según se requiera. </a:t>
            </a:r>
            <a:endParaRPr lang="es-ES" dirty="0"/>
          </a:p>
          <a:p>
            <a:endParaRPr lang="es-AR" dirty="0"/>
          </a:p>
        </p:txBody>
      </p:sp>
      <p:sp>
        <p:nvSpPr>
          <p:cNvPr id="10" name="Marcador de contenido 3">
            <a:extLst>
              <a:ext uri="{FF2B5EF4-FFF2-40B4-BE49-F238E27FC236}">
                <a16:creationId xmlns:a16="http://schemas.microsoft.com/office/drawing/2014/main" id="{3330557C-E3FB-1FCC-2A53-60A0C0CCC2D8}"/>
              </a:ext>
            </a:extLst>
          </p:cNvPr>
          <p:cNvSpPr txBox="1">
            <a:spLocks/>
          </p:cNvSpPr>
          <p:nvPr/>
        </p:nvSpPr>
        <p:spPr>
          <a:xfrm>
            <a:off x="3798083" y="2576790"/>
            <a:ext cx="5181600" cy="145767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dirty="0">
                <a:ea typeface="Open Sans"/>
                <a:cs typeface="Open Sans"/>
              </a:rPr>
              <a:t>Este módulo será utilizado por una cantidad estimada 50 usuarios que se calcula realizan transacciones espaciales diariamente sobre el mismo reservorio de datos. </a:t>
            </a:r>
            <a:endParaRPr lang="es-ES" dirty="0"/>
          </a:p>
          <a:p>
            <a:pPr marL="0" indent="0">
              <a:buNone/>
            </a:pPr>
            <a:endParaRPr lang="es-AR" dirty="0"/>
          </a:p>
          <a:p>
            <a:endParaRPr lang="es-AR" dirty="0"/>
          </a:p>
        </p:txBody>
      </p:sp>
    </p:spTree>
    <p:extLst>
      <p:ext uri="{BB962C8B-B14F-4D97-AF65-F5344CB8AC3E}">
        <p14:creationId xmlns:p14="http://schemas.microsoft.com/office/powerpoint/2010/main" val="426731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829893" y="5062920"/>
            <a:ext cx="651572" cy="862604"/>
          </a:xfrm>
          <a:prstGeom prst="rect">
            <a:avLst/>
          </a:prstGeom>
          <a:effectLst>
            <a:outerShdw blurRad="50800" dist="38100" dir="2700000" algn="tl" rotWithShape="0">
              <a:prstClr val="black">
                <a:alpha val="40000"/>
              </a:prstClr>
            </a:outerShdw>
          </a:effectLst>
        </p:spPr>
      </p:pic>
      <p:sp>
        <p:nvSpPr>
          <p:cNvPr id="5" name="CuadroTexto 4"/>
          <p:cNvSpPr txBox="1"/>
          <p:nvPr/>
        </p:nvSpPr>
        <p:spPr>
          <a:xfrm>
            <a:off x="5448081" y="5857460"/>
            <a:ext cx="1339726" cy="338554"/>
          </a:xfrm>
          <a:prstGeom prst="rect">
            <a:avLst/>
          </a:prstGeom>
          <a:noFill/>
        </p:spPr>
        <p:txBody>
          <a:bodyPr wrap="none" rtlCol="0">
            <a:spAutoFit/>
          </a:bodyPr>
          <a:lstStyle/>
          <a:p>
            <a:pPr algn="ctr"/>
            <a:r>
              <a:rPr lang="es-AR" sz="1600" dirty="0"/>
              <a:t>Base de datos</a:t>
            </a:r>
            <a:endParaRPr lang="en-US" sz="1600" dirty="0"/>
          </a:p>
        </p:txBody>
      </p:sp>
      <p:sp>
        <p:nvSpPr>
          <p:cNvPr id="6" name="Rectángulo redondeado 33"/>
          <p:cNvSpPr/>
          <p:nvPr/>
        </p:nvSpPr>
        <p:spPr>
          <a:xfrm>
            <a:off x="1145457" y="2669741"/>
            <a:ext cx="1562790" cy="6867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AR" b="1" dirty="0"/>
              <a:t>Servicios OGC WFS/WMS</a:t>
            </a:r>
          </a:p>
        </p:txBody>
      </p:sp>
      <p:cxnSp>
        <p:nvCxnSpPr>
          <p:cNvPr id="7" name="Conector angular 82"/>
          <p:cNvCxnSpPr>
            <a:stCxn id="10" idx="1"/>
            <a:endCxn id="6" idx="2"/>
          </p:cNvCxnSpPr>
          <p:nvPr/>
        </p:nvCxnSpPr>
        <p:spPr>
          <a:xfrm rot="10800000">
            <a:off x="1926852" y="3356502"/>
            <a:ext cx="1526636" cy="335421"/>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3"/>
          <a:stretch>
            <a:fillRect/>
          </a:stretch>
        </p:blipFill>
        <p:spPr>
          <a:xfrm>
            <a:off x="5873471" y="3241658"/>
            <a:ext cx="651572" cy="862604"/>
          </a:xfrm>
          <a:prstGeom prst="rect">
            <a:avLst/>
          </a:prstGeom>
          <a:effectLst>
            <a:outerShdw blurRad="50800" dist="38100" dir="2700000" algn="tl" rotWithShape="0">
              <a:prstClr val="black">
                <a:alpha val="40000"/>
              </a:prstClr>
            </a:outerShdw>
          </a:effectLst>
        </p:spPr>
      </p:pic>
      <p:sp>
        <p:nvSpPr>
          <p:cNvPr id="9" name="CuadroTexto 8"/>
          <p:cNvSpPr txBox="1"/>
          <p:nvPr/>
        </p:nvSpPr>
        <p:spPr>
          <a:xfrm>
            <a:off x="5552289" y="4036198"/>
            <a:ext cx="1218474" cy="584775"/>
          </a:xfrm>
          <a:prstGeom prst="rect">
            <a:avLst/>
          </a:prstGeom>
          <a:noFill/>
        </p:spPr>
        <p:txBody>
          <a:bodyPr wrap="none" rtlCol="0">
            <a:spAutoFit/>
          </a:bodyPr>
          <a:lstStyle/>
          <a:p>
            <a:pPr algn="ctr"/>
            <a:r>
              <a:rPr lang="es-AR" sz="1600" dirty="0"/>
              <a:t>Servidor de </a:t>
            </a:r>
          </a:p>
          <a:p>
            <a:pPr algn="ctr"/>
            <a:r>
              <a:rPr lang="es-AR" sz="1600" dirty="0"/>
              <a:t>Python</a:t>
            </a:r>
            <a:endParaRPr lang="en-US" sz="1600" dirty="0"/>
          </a:p>
        </p:txBody>
      </p:sp>
      <p:pic>
        <p:nvPicPr>
          <p:cNvPr id="10" name="Imagen 9"/>
          <p:cNvPicPr>
            <a:picLocks noChangeAspect="1"/>
          </p:cNvPicPr>
          <p:nvPr/>
        </p:nvPicPr>
        <p:blipFill>
          <a:blip r:embed="rId3"/>
          <a:stretch>
            <a:fillRect/>
          </a:stretch>
        </p:blipFill>
        <p:spPr>
          <a:xfrm>
            <a:off x="3453488" y="3260620"/>
            <a:ext cx="651572" cy="862604"/>
          </a:xfrm>
          <a:prstGeom prst="rect">
            <a:avLst/>
          </a:prstGeom>
          <a:effectLst>
            <a:outerShdw blurRad="50800" dist="38100" dir="2700000" algn="tl" rotWithShape="0">
              <a:prstClr val="black">
                <a:alpha val="40000"/>
              </a:prstClr>
            </a:outerShdw>
          </a:effectLst>
        </p:spPr>
      </p:pic>
      <p:sp>
        <p:nvSpPr>
          <p:cNvPr id="11" name="CuadroTexto 10"/>
          <p:cNvSpPr txBox="1"/>
          <p:nvPr/>
        </p:nvSpPr>
        <p:spPr>
          <a:xfrm>
            <a:off x="3132306" y="4055160"/>
            <a:ext cx="1218474" cy="584775"/>
          </a:xfrm>
          <a:prstGeom prst="rect">
            <a:avLst/>
          </a:prstGeom>
          <a:noFill/>
        </p:spPr>
        <p:txBody>
          <a:bodyPr wrap="none" rtlCol="0">
            <a:spAutoFit/>
          </a:bodyPr>
          <a:lstStyle/>
          <a:p>
            <a:pPr algn="ctr"/>
            <a:r>
              <a:rPr lang="es-AR" sz="1600" dirty="0"/>
              <a:t>Servidor de </a:t>
            </a:r>
          </a:p>
          <a:p>
            <a:pPr algn="ctr"/>
            <a:r>
              <a:rPr lang="es-AR" sz="1600" dirty="0"/>
              <a:t>Mapas</a:t>
            </a:r>
            <a:endParaRPr lang="en-US" sz="1600" dirty="0"/>
          </a:p>
        </p:txBody>
      </p:sp>
      <p:cxnSp>
        <p:nvCxnSpPr>
          <p:cNvPr id="14" name="Conector recto de flecha 13"/>
          <p:cNvCxnSpPr>
            <a:stCxn id="4" idx="0"/>
            <a:endCxn id="11" idx="3"/>
          </p:cNvCxnSpPr>
          <p:nvPr/>
        </p:nvCxnSpPr>
        <p:spPr>
          <a:xfrm flipH="1" flipV="1">
            <a:off x="4350780" y="4347548"/>
            <a:ext cx="1804899" cy="71537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4" idx="0"/>
            <a:endCxn id="9" idx="2"/>
          </p:cNvCxnSpPr>
          <p:nvPr/>
        </p:nvCxnSpPr>
        <p:spPr>
          <a:xfrm flipV="1">
            <a:off x="6155679" y="4620973"/>
            <a:ext cx="5847" cy="44194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endCxn id="17" idx="2"/>
          </p:cNvCxnSpPr>
          <p:nvPr/>
        </p:nvCxnSpPr>
        <p:spPr>
          <a:xfrm flipV="1">
            <a:off x="6332564" y="4028062"/>
            <a:ext cx="2073041" cy="110185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Rectángulo redondeado 33"/>
          <p:cNvSpPr/>
          <p:nvPr/>
        </p:nvSpPr>
        <p:spPr>
          <a:xfrm>
            <a:off x="7624210" y="3341302"/>
            <a:ext cx="1562790" cy="6867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AR" b="1" dirty="0"/>
              <a:t>API</a:t>
            </a:r>
          </a:p>
        </p:txBody>
      </p:sp>
      <p:cxnSp>
        <p:nvCxnSpPr>
          <p:cNvPr id="18" name="Conector recto de flecha 17"/>
          <p:cNvCxnSpPr>
            <a:stCxn id="8" idx="3"/>
            <a:endCxn id="17" idx="1"/>
          </p:cNvCxnSpPr>
          <p:nvPr/>
        </p:nvCxnSpPr>
        <p:spPr>
          <a:xfrm>
            <a:off x="6525043" y="3672960"/>
            <a:ext cx="1099167" cy="1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478" y="894913"/>
            <a:ext cx="2220931" cy="1663555"/>
          </a:xfrm>
          <a:prstGeom prst="rect">
            <a:avLst/>
          </a:prstGeom>
        </p:spPr>
      </p:pic>
      <p:sp>
        <p:nvSpPr>
          <p:cNvPr id="21" name="Rectángulo redondeado 26"/>
          <p:cNvSpPr/>
          <p:nvPr/>
        </p:nvSpPr>
        <p:spPr>
          <a:xfrm>
            <a:off x="7276753" y="1052026"/>
            <a:ext cx="2359719" cy="103184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AR" b="1" dirty="0"/>
              <a:t>Acceso al M</a:t>
            </a:r>
            <a:r>
              <a:rPr lang="en-US" b="1" dirty="0"/>
              <a:t>ó</a:t>
            </a:r>
            <a:r>
              <a:rPr lang="es-AR" b="1" dirty="0"/>
              <a:t>dulo de Edición Grafica</a:t>
            </a:r>
            <a:endParaRPr lang="es-AR" dirty="0"/>
          </a:p>
        </p:txBody>
      </p:sp>
      <p:cxnSp>
        <p:nvCxnSpPr>
          <p:cNvPr id="23" name="Conector recto de flecha 22"/>
          <p:cNvCxnSpPr>
            <a:stCxn id="20" idx="2"/>
            <a:endCxn id="10" idx="0"/>
          </p:cNvCxnSpPr>
          <p:nvPr/>
        </p:nvCxnSpPr>
        <p:spPr>
          <a:xfrm flipH="1">
            <a:off x="3779274" y="2558468"/>
            <a:ext cx="2338670" cy="702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20" idx="2"/>
            <a:endCxn id="17" idx="0"/>
          </p:cNvCxnSpPr>
          <p:nvPr/>
        </p:nvCxnSpPr>
        <p:spPr>
          <a:xfrm>
            <a:off x="6117944" y="2558468"/>
            <a:ext cx="2287661" cy="78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20" idx="2"/>
            <a:endCxn id="17" idx="0"/>
          </p:cNvCxnSpPr>
          <p:nvPr/>
        </p:nvCxnSpPr>
        <p:spPr>
          <a:xfrm>
            <a:off x="6117944" y="2558468"/>
            <a:ext cx="2287661" cy="78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20" idx="2"/>
            <a:endCxn id="10" idx="0"/>
          </p:cNvCxnSpPr>
          <p:nvPr/>
        </p:nvCxnSpPr>
        <p:spPr>
          <a:xfrm flipH="1">
            <a:off x="3779274" y="2558468"/>
            <a:ext cx="2338670" cy="702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ítulo 1"/>
          <p:cNvSpPr txBox="1">
            <a:spLocks/>
          </p:cNvSpPr>
          <p:nvPr/>
        </p:nvSpPr>
        <p:spPr>
          <a:xfrm>
            <a:off x="689349" y="587069"/>
            <a:ext cx="10515600" cy="773198"/>
          </a:xfrm>
          <a:prstGeom prst="rect">
            <a:avLst/>
          </a:prstGeom>
        </p:spPr>
        <p:txBody>
          <a:bodyPr/>
          <a:lst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a:lstStyle>
          <a:p>
            <a:r>
              <a:rPr lang="es-AR" dirty="0"/>
              <a:t>Arquitectura</a:t>
            </a:r>
          </a:p>
        </p:txBody>
      </p:sp>
    </p:spTree>
    <p:extLst>
      <p:ext uri="{BB962C8B-B14F-4D97-AF65-F5344CB8AC3E}">
        <p14:creationId xmlns:p14="http://schemas.microsoft.com/office/powerpoint/2010/main" val="347002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p:cNvSpPr txBox="1">
            <a:spLocks/>
          </p:cNvSpPr>
          <p:nvPr/>
        </p:nvSpPr>
        <p:spPr>
          <a:xfrm>
            <a:off x="689349" y="587069"/>
            <a:ext cx="10515600" cy="773198"/>
          </a:xfrm>
          <a:prstGeom prst="rect">
            <a:avLst/>
          </a:prstGeom>
        </p:spPr>
        <p:txBody>
          <a:bodyPr/>
          <a:lst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a:lstStyle>
          <a:p>
            <a:r>
              <a:rPr lang="es-AR" dirty="0"/>
              <a:t>Tecnología</a:t>
            </a:r>
          </a:p>
        </p:txBody>
      </p:sp>
      <p:sp>
        <p:nvSpPr>
          <p:cNvPr id="22" name="Marcador de contenido 2"/>
          <p:cNvSpPr txBox="1">
            <a:spLocks/>
          </p:cNvSpPr>
          <p:nvPr/>
        </p:nvSpPr>
        <p:spPr>
          <a:xfrm>
            <a:off x="1162662" y="1581493"/>
            <a:ext cx="1082777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AR" dirty="0"/>
              <a:t>Las tecnologías utilizadas es esta solución son las siguientes: </a:t>
            </a:r>
          </a:p>
          <a:p>
            <a:pPr lvl="2"/>
            <a:r>
              <a:rPr lang="es-AR" dirty="0"/>
              <a:t>Base de datos: Oracle </a:t>
            </a:r>
            <a:r>
              <a:rPr lang="es-AR" dirty="0" err="1"/>
              <a:t>Spatial</a:t>
            </a:r>
            <a:r>
              <a:rPr lang="es-AR" dirty="0"/>
              <a:t> </a:t>
            </a:r>
          </a:p>
          <a:p>
            <a:pPr lvl="2"/>
            <a:r>
              <a:rPr lang="es-AR" dirty="0"/>
              <a:t>Publicador de capas: </a:t>
            </a:r>
            <a:r>
              <a:rPr lang="es-AR" dirty="0" err="1"/>
              <a:t>Geoserver</a:t>
            </a:r>
            <a:r>
              <a:rPr lang="es-AR" dirty="0"/>
              <a:t> </a:t>
            </a:r>
          </a:p>
          <a:p>
            <a:pPr lvl="2"/>
            <a:r>
              <a:rPr lang="es-AR" dirty="0"/>
              <a:t>Búsqueda datos: </a:t>
            </a:r>
            <a:r>
              <a:rPr lang="es-AR" dirty="0" err="1"/>
              <a:t>SolR</a:t>
            </a:r>
            <a:r>
              <a:rPr lang="es-AR" dirty="0"/>
              <a:t> </a:t>
            </a:r>
          </a:p>
          <a:p>
            <a:pPr lvl="2"/>
            <a:r>
              <a:rPr lang="es-AR" dirty="0"/>
              <a:t>Lenguaje de programación Python </a:t>
            </a:r>
          </a:p>
          <a:p>
            <a:pPr lvl="2"/>
            <a:r>
              <a:rPr lang="es-AR" dirty="0"/>
              <a:t>Api: Servicio Python </a:t>
            </a:r>
          </a:p>
          <a:p>
            <a:pPr lvl="2"/>
            <a:r>
              <a:rPr lang="es-AR" dirty="0" err="1"/>
              <a:t>Geoservicios</a:t>
            </a:r>
            <a:r>
              <a:rPr lang="es-AR" dirty="0"/>
              <a:t>: WMS, WFS </a:t>
            </a:r>
          </a:p>
          <a:p>
            <a:pPr marL="0" indent="0">
              <a:buNone/>
            </a:pPr>
            <a:r>
              <a:rPr lang="es-AR" dirty="0"/>
              <a:t>Todo basado en el estándar de las IDE y del OGC (Open </a:t>
            </a:r>
            <a:r>
              <a:rPr lang="es-AR" dirty="0" err="1"/>
              <a:t>Geospatial</a:t>
            </a:r>
            <a:r>
              <a:rPr lang="es-AR" dirty="0"/>
              <a:t> </a:t>
            </a:r>
            <a:r>
              <a:rPr lang="es-AR" dirty="0" err="1"/>
              <a:t>Consortium</a:t>
            </a:r>
            <a:r>
              <a:rPr lang="es-AR" dirty="0"/>
              <a:t> https://www.ogc.org/). </a:t>
            </a:r>
          </a:p>
        </p:txBody>
      </p:sp>
    </p:spTree>
    <p:extLst>
      <p:ext uri="{BB962C8B-B14F-4D97-AF65-F5344CB8AC3E}">
        <p14:creationId xmlns:p14="http://schemas.microsoft.com/office/powerpoint/2010/main" val="255873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4587618" cy="522285"/>
          </a:xfrm>
        </p:spPr>
        <p:txBody>
          <a:bodyPr>
            <a:normAutofit fontScale="90000"/>
          </a:bodyPr>
          <a:lstStyle/>
          <a:p>
            <a:r>
              <a:rPr lang="es-AR" dirty="0"/>
              <a:t>Acceso al modulo MEG</a:t>
            </a:r>
          </a:p>
        </p:txBody>
      </p:sp>
      <p:sp>
        <p:nvSpPr>
          <p:cNvPr id="3" name="Marcador de posición de imagen 2"/>
          <p:cNvSpPr>
            <a:spLocks noGrp="1"/>
          </p:cNvSpPr>
          <p:nvPr>
            <p:ph type="pic" idx="1"/>
          </p:nvPr>
        </p:nvSpPr>
        <p:spPr/>
      </p:sp>
      <p:sp>
        <p:nvSpPr>
          <p:cNvPr id="4" name="Marcador de texto 3"/>
          <p:cNvSpPr>
            <a:spLocks noGrp="1"/>
          </p:cNvSpPr>
          <p:nvPr>
            <p:ph type="body" sz="half" idx="2"/>
          </p:nvPr>
        </p:nvSpPr>
        <p:spPr/>
        <p:txBody>
          <a:bodyPr/>
          <a:lstStyle/>
          <a:p>
            <a:pPr>
              <a:spcBef>
                <a:spcPts val="0"/>
              </a:spcBef>
            </a:pPr>
            <a:r>
              <a:rPr lang="es-AR" b="1" dirty="0"/>
              <a:t>A través del servicio Web API</a:t>
            </a:r>
          </a:p>
          <a:p>
            <a:pPr>
              <a:spcBef>
                <a:spcPts val="0"/>
              </a:spcBef>
            </a:pPr>
            <a:r>
              <a:rPr lang="es-AR" b="1" dirty="0"/>
              <a:t>se realiza el acceso:</a:t>
            </a:r>
          </a:p>
          <a:p>
            <a:pPr marL="285750" indent="-285750">
              <a:buFont typeface="Arial" panose="020B0604020202020204" pitchFamily="34" charset="0"/>
              <a:buChar char="•"/>
            </a:pPr>
            <a:r>
              <a:rPr lang="es-AR" dirty="0"/>
              <a:t>Acceso por perfil de usuario</a:t>
            </a:r>
          </a:p>
          <a:p>
            <a:pPr marL="285750" indent="-285750">
              <a:buFont typeface="Arial" panose="020B0604020202020204" pitchFamily="34" charset="0"/>
              <a:buChar char="•"/>
            </a:pPr>
            <a:r>
              <a:rPr lang="es-AR" dirty="0"/>
              <a:t>Rol de usuario</a:t>
            </a:r>
          </a:p>
          <a:p>
            <a:pPr marL="285750" indent="-285750">
              <a:buFont typeface="Arial" panose="020B0604020202020204" pitchFamily="34" charset="0"/>
              <a:buChar char="•"/>
            </a:pPr>
            <a:r>
              <a:rPr lang="es-AR" dirty="0"/>
              <a:t>Mapas de acceso</a:t>
            </a:r>
          </a:p>
        </p:txBody>
      </p:sp>
      <p:pic>
        <p:nvPicPr>
          <p:cNvPr id="8" name="Imagen 7"/>
          <p:cNvPicPr/>
          <p:nvPr/>
        </p:nvPicPr>
        <p:blipFill>
          <a:blip r:embed="rId2"/>
          <a:stretch>
            <a:fillRect/>
          </a:stretch>
        </p:blipFill>
        <p:spPr>
          <a:xfrm>
            <a:off x="3908324" y="1179872"/>
            <a:ext cx="6150076" cy="4681178"/>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3"/>
          <a:stretch>
            <a:fillRect/>
          </a:stretch>
        </p:blipFill>
        <p:spPr>
          <a:xfrm>
            <a:off x="5929541" y="1879509"/>
            <a:ext cx="6898408" cy="4439459"/>
          </a:xfrm>
          <a:prstGeom prst="rect">
            <a:avLst/>
          </a:prstGeom>
        </p:spPr>
      </p:pic>
      <p:pic>
        <p:nvPicPr>
          <p:cNvPr id="10" name="Imagen 9"/>
          <p:cNvPicPr>
            <a:picLocks noChangeAspect="1"/>
          </p:cNvPicPr>
          <p:nvPr/>
        </p:nvPicPr>
        <p:blipFill>
          <a:blip r:embed="rId4"/>
          <a:stretch>
            <a:fillRect/>
          </a:stretch>
        </p:blipFill>
        <p:spPr>
          <a:xfrm>
            <a:off x="6883195" y="2743994"/>
            <a:ext cx="4991100" cy="2438400"/>
          </a:xfrm>
          <a:prstGeom prst="rect">
            <a:avLst/>
          </a:prstGeom>
        </p:spPr>
      </p:pic>
    </p:spTree>
    <p:extLst>
      <p:ext uri="{BB962C8B-B14F-4D97-AF65-F5344CB8AC3E}">
        <p14:creationId xmlns:p14="http://schemas.microsoft.com/office/powerpoint/2010/main" val="150126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018212" cy="522285"/>
          </a:xfrm>
        </p:spPr>
        <p:txBody>
          <a:bodyPr>
            <a:normAutofit fontScale="90000"/>
          </a:bodyPr>
          <a:lstStyle/>
          <a:p>
            <a:r>
              <a:rPr lang="es-AR" dirty="0"/>
              <a:t>Búsqueda y Consulta cartográfica</a:t>
            </a:r>
          </a:p>
        </p:txBody>
      </p:sp>
      <p:sp>
        <p:nvSpPr>
          <p:cNvPr id="3" name="Marcador de posición de imagen 2"/>
          <p:cNvSpPr>
            <a:spLocks noGrp="1"/>
          </p:cNvSpPr>
          <p:nvPr>
            <p:ph type="pic" idx="1"/>
          </p:nvPr>
        </p:nvSpPr>
        <p:spPr/>
      </p:sp>
      <p:sp>
        <p:nvSpPr>
          <p:cNvPr id="4" name="Marcador de texto 3"/>
          <p:cNvSpPr>
            <a:spLocks noGrp="1"/>
          </p:cNvSpPr>
          <p:nvPr>
            <p:ph type="body" sz="half" idx="2"/>
          </p:nvPr>
        </p:nvSpPr>
        <p:spPr/>
        <p:txBody>
          <a:bodyPr vert="horz" lIns="91440" tIns="45720" rIns="91440" bIns="45720" rtlCol="0" anchor="t">
            <a:normAutofit/>
          </a:bodyPr>
          <a:lstStyle/>
          <a:p>
            <a:r>
              <a:rPr lang="es-AR" b="1" dirty="0"/>
              <a:t>Búsqueda y consulta por distintos objetos Cartográficos</a:t>
            </a:r>
          </a:p>
          <a:p>
            <a:pPr marL="285750" indent="-285750">
              <a:buFont typeface="Arial" panose="020B0604020202020204" pitchFamily="34" charset="0"/>
              <a:buChar char="•"/>
            </a:pPr>
            <a:r>
              <a:rPr lang="es-AR" dirty="0"/>
              <a:t>Departamentos</a:t>
            </a:r>
          </a:p>
          <a:p>
            <a:pPr marL="285750" indent="-285750">
              <a:buFont typeface="Arial" panose="020B0604020202020204" pitchFamily="34" charset="0"/>
              <a:buChar char="•"/>
            </a:pPr>
            <a:r>
              <a:rPr lang="es-AR" dirty="0"/>
              <a:t>Localidades</a:t>
            </a:r>
          </a:p>
          <a:p>
            <a:pPr marL="285750" indent="-285750">
              <a:buFont typeface="Arial" panose="020B0604020202020204" pitchFamily="34" charset="0"/>
              <a:buChar char="•"/>
            </a:pPr>
            <a:r>
              <a:rPr lang="es-AR" dirty="0"/>
              <a:t>Manzanas</a:t>
            </a:r>
          </a:p>
          <a:p>
            <a:pPr marL="285750" indent="-285750">
              <a:buFont typeface="Arial" panose="020B0604020202020204" pitchFamily="34" charset="0"/>
              <a:buChar char="•"/>
            </a:pPr>
            <a:r>
              <a:rPr lang="en-US" dirty="0" err="1"/>
              <a:t>Parcelas</a:t>
            </a:r>
            <a:endParaRPr lang="en-US" dirty="0"/>
          </a:p>
          <a:p>
            <a:r>
              <a:rPr lang="en-US" b="1" dirty="0" err="1"/>
              <a:t>Busqueda</a:t>
            </a:r>
            <a:r>
              <a:rPr lang="en-US" b="1" dirty="0"/>
              <a:t> </a:t>
            </a:r>
            <a:r>
              <a:rPr lang="en-US" b="1" dirty="0" err="1"/>
              <a:t>multisearch</a:t>
            </a:r>
            <a:r>
              <a:rPr lang="en-US" b="1" dirty="0"/>
              <a:t> por </a:t>
            </a:r>
            <a:r>
              <a:rPr lang="en-US" b="1" dirty="0" err="1"/>
              <a:t>distintos</a:t>
            </a:r>
            <a:r>
              <a:rPr lang="en-US" b="1" dirty="0"/>
              <a:t> </a:t>
            </a:r>
            <a:r>
              <a:rPr lang="en-US" b="1" dirty="0" err="1"/>
              <a:t>atributos</a:t>
            </a:r>
            <a:r>
              <a:rPr lang="en-US" b="1" dirty="0"/>
              <a:t> del </a:t>
            </a:r>
            <a:r>
              <a:rPr lang="en-US" b="1" dirty="0" err="1"/>
              <a:t>objeto</a:t>
            </a:r>
            <a:endParaRPr lang="en-US" b="1" dirty="0"/>
          </a:p>
          <a:p>
            <a:endParaRPr lang="en-US" dirty="0"/>
          </a:p>
          <a:p>
            <a:r>
              <a:rPr lang="en-US" b="1" dirty="0" err="1">
                <a:ea typeface="Open Sans"/>
                <a:cs typeface="Open Sans"/>
              </a:rPr>
              <a:t>Bandeja</a:t>
            </a:r>
            <a:r>
              <a:rPr lang="en-US" b="1" dirty="0">
                <a:ea typeface="Open Sans"/>
                <a:cs typeface="Open Sans"/>
              </a:rPr>
              <a:t> de </a:t>
            </a:r>
            <a:r>
              <a:rPr lang="en-US" b="1" dirty="0" err="1">
                <a:ea typeface="Open Sans"/>
                <a:cs typeface="Open Sans"/>
              </a:rPr>
              <a:t>resultado</a:t>
            </a:r>
            <a:r>
              <a:rPr lang="en-US" b="1" dirty="0">
                <a:ea typeface="Open Sans"/>
                <a:cs typeface="Open Sans"/>
              </a:rPr>
              <a:t> con </a:t>
            </a:r>
            <a:r>
              <a:rPr lang="en-US" b="1" dirty="0" err="1">
                <a:ea typeface="Open Sans"/>
                <a:cs typeface="Open Sans"/>
              </a:rPr>
              <a:t>los</a:t>
            </a:r>
            <a:r>
              <a:rPr lang="en-US" b="1" dirty="0">
                <a:ea typeface="Open Sans"/>
                <a:cs typeface="Open Sans"/>
              </a:rPr>
              <a:t> </a:t>
            </a:r>
            <a:r>
              <a:rPr lang="en-US" b="1" dirty="0" err="1">
                <a:ea typeface="Open Sans"/>
                <a:cs typeface="Open Sans"/>
              </a:rPr>
              <a:t>objetos</a:t>
            </a:r>
            <a:r>
              <a:rPr lang="en-US" b="1" dirty="0">
                <a:ea typeface="Open Sans"/>
                <a:cs typeface="Open Sans"/>
              </a:rPr>
              <a:t> </a:t>
            </a:r>
            <a:r>
              <a:rPr lang="en-US" b="1" dirty="0" err="1">
                <a:ea typeface="Open Sans"/>
                <a:cs typeface="Open Sans"/>
              </a:rPr>
              <a:t>asociados</a:t>
            </a:r>
            <a:r>
              <a:rPr lang="en-US" b="1" dirty="0">
                <a:ea typeface="Open Sans"/>
                <a:cs typeface="Open Sans"/>
              </a:rPr>
              <a:t> y no </a:t>
            </a:r>
            <a:r>
              <a:rPr lang="en-US" b="1" dirty="0" err="1">
                <a:ea typeface="Open Sans"/>
                <a:cs typeface="Open Sans"/>
              </a:rPr>
              <a:t>asociados</a:t>
            </a:r>
            <a:r>
              <a:rPr lang="en-US" b="1" dirty="0">
                <a:ea typeface="Open Sans"/>
                <a:cs typeface="Open Sans"/>
              </a:rPr>
              <a:t> a la </a:t>
            </a:r>
            <a:r>
              <a:rPr lang="en-US" b="1" dirty="0" err="1">
                <a:ea typeface="Open Sans"/>
                <a:cs typeface="Open Sans"/>
              </a:rPr>
              <a:t>información</a:t>
            </a:r>
            <a:r>
              <a:rPr lang="en-US" b="1" dirty="0">
                <a:ea typeface="Open Sans"/>
                <a:cs typeface="Open Sans"/>
              </a:rPr>
              <a:t> </a:t>
            </a:r>
            <a:r>
              <a:rPr lang="en-US" b="1" dirty="0" err="1">
                <a:ea typeface="Open Sans"/>
                <a:cs typeface="Open Sans"/>
              </a:rPr>
              <a:t>espacial</a:t>
            </a:r>
            <a:endParaRPr lang="en-US" b="1" dirty="0">
              <a:ea typeface="Open Sans"/>
              <a:cs typeface="Open Sans"/>
            </a:endParaRPr>
          </a:p>
          <a:p>
            <a:endParaRPr lang="en-US" dirty="0"/>
          </a:p>
          <a:p>
            <a:endParaRPr lang="en-US" dirty="0"/>
          </a:p>
          <a:p>
            <a:endParaRPr lang="es-AR" dirty="0"/>
          </a:p>
        </p:txBody>
      </p:sp>
      <p:pic>
        <p:nvPicPr>
          <p:cNvPr id="6" name="Imagen 5" descr="Captura de pantalla de un celular&#10;&#10;Descripción generada automáticamente"/>
          <p:cNvPicPr/>
          <p:nvPr/>
        </p:nvPicPr>
        <p:blipFill>
          <a:blip r:embed="rId2">
            <a:extLst>
              <a:ext uri="{28A0092B-C50C-407E-A947-70E740481C1C}">
                <a14:useLocalDpi xmlns:a14="http://schemas.microsoft.com/office/drawing/2010/main" val="0"/>
              </a:ext>
            </a:extLst>
          </a:blip>
          <a:stretch>
            <a:fillRect/>
          </a:stretch>
        </p:blipFill>
        <p:spPr>
          <a:xfrm>
            <a:off x="4930950" y="1130504"/>
            <a:ext cx="6676675" cy="4587465"/>
          </a:xfrm>
          <a:prstGeom prst="rect">
            <a:avLst/>
          </a:prstGeom>
          <a:ln>
            <a:solidFill>
              <a:schemeClr val="bg2">
                <a:lumMod val="50000"/>
              </a:schemeClr>
            </a:solidFill>
          </a:ln>
        </p:spPr>
      </p:pic>
      <p:pic>
        <p:nvPicPr>
          <p:cNvPr id="5" name="Imagen 4"/>
          <p:cNvPicPr>
            <a:picLocks noChangeAspect="1"/>
          </p:cNvPicPr>
          <p:nvPr/>
        </p:nvPicPr>
        <p:blipFill>
          <a:blip r:embed="rId3"/>
          <a:stretch>
            <a:fillRect/>
          </a:stretch>
        </p:blipFill>
        <p:spPr>
          <a:xfrm>
            <a:off x="4772025" y="1682293"/>
            <a:ext cx="7871572" cy="4043616"/>
          </a:xfrm>
          <a:prstGeom prst="rect">
            <a:avLst/>
          </a:prstGeom>
        </p:spPr>
      </p:pic>
    </p:spTree>
    <p:extLst>
      <p:ext uri="{BB962C8B-B14F-4D97-AF65-F5344CB8AC3E}">
        <p14:creationId xmlns:p14="http://schemas.microsoft.com/office/powerpoint/2010/main" val="15085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018212" cy="522285"/>
          </a:xfrm>
        </p:spPr>
        <p:txBody>
          <a:bodyPr>
            <a:normAutofit fontScale="90000"/>
          </a:bodyPr>
          <a:lstStyle/>
          <a:p>
            <a:r>
              <a:rPr lang="es-AR" dirty="0"/>
              <a:t>Bandeja de tramites</a:t>
            </a:r>
          </a:p>
        </p:txBody>
      </p:sp>
      <p:sp>
        <p:nvSpPr>
          <p:cNvPr id="4" name="Marcador de texto 3"/>
          <p:cNvSpPr>
            <a:spLocks noGrp="1"/>
          </p:cNvSpPr>
          <p:nvPr>
            <p:ph type="body" sz="half" idx="2"/>
          </p:nvPr>
        </p:nvSpPr>
        <p:spPr>
          <a:xfrm>
            <a:off x="1024314" y="987425"/>
            <a:ext cx="3932237" cy="3811588"/>
          </a:xfrm>
        </p:spPr>
        <p:txBody>
          <a:bodyPr vert="horz" lIns="91440" tIns="45720" rIns="91440" bIns="45720" rtlCol="0" anchor="t">
            <a:normAutofit/>
          </a:bodyPr>
          <a:lstStyle/>
          <a:p>
            <a:r>
              <a:rPr lang="es-AR" b="1" dirty="0"/>
              <a:t>Búsqueda y acceso a tramites:</a:t>
            </a:r>
          </a:p>
          <a:p>
            <a:pPr marL="285750" indent="-285750">
              <a:buFont typeface="Arial" panose="020B0604020202020204" pitchFamily="34" charset="0"/>
              <a:buChar char="•"/>
            </a:pPr>
            <a:r>
              <a:rPr lang="en-US" dirty="0"/>
              <a:t>Por </a:t>
            </a:r>
            <a:r>
              <a:rPr lang="en-US" dirty="0" err="1"/>
              <a:t>estado</a:t>
            </a:r>
            <a:endParaRPr lang="es-AR" dirty="0"/>
          </a:p>
          <a:p>
            <a:pPr marL="285750" indent="-285750">
              <a:buFont typeface="Arial" panose="020B0604020202020204" pitchFamily="34" charset="0"/>
              <a:buChar char="•"/>
            </a:pPr>
            <a:r>
              <a:rPr lang="es-AR" dirty="0" err="1"/>
              <a:t>Nro</a:t>
            </a:r>
            <a:r>
              <a:rPr lang="es-AR" dirty="0"/>
              <a:t> expediente</a:t>
            </a:r>
          </a:p>
          <a:p>
            <a:pPr marL="285750" indent="-285750">
              <a:buFont typeface="Arial" panose="020B0604020202020204" pitchFamily="34" charset="0"/>
              <a:buChar char="•"/>
            </a:pPr>
            <a:r>
              <a:rPr lang="es-AR" dirty="0">
                <a:ea typeface="Open Sans"/>
                <a:cs typeface="Open Sans"/>
              </a:rPr>
              <a:t>Tipo trámite</a:t>
            </a:r>
            <a:endParaRPr lang="es-AR" dirty="0"/>
          </a:p>
          <a:p>
            <a:pPr marL="285750" indent="-285750">
              <a:buFont typeface="Arial" panose="020B0604020202020204" pitchFamily="34" charset="0"/>
              <a:buChar char="•"/>
            </a:pPr>
            <a:r>
              <a:rPr lang="en-US" dirty="0" err="1"/>
              <a:t>Fecha</a:t>
            </a:r>
            <a:endParaRPr lang="en-US" dirty="0"/>
          </a:p>
          <a:p>
            <a:pPr marL="285750" indent="-285750">
              <a:buFont typeface="Arial" panose="020B0604020202020204" pitchFamily="34" charset="0"/>
              <a:buChar char="•"/>
            </a:pPr>
            <a:r>
              <a:rPr lang="en-US" dirty="0" err="1"/>
              <a:t>Usuario</a:t>
            </a:r>
            <a:endParaRPr lang="en-US" dirty="0"/>
          </a:p>
          <a:p>
            <a:endParaRPr lang="en-US" dirty="0"/>
          </a:p>
          <a:p>
            <a:endParaRPr lang="en-US" dirty="0"/>
          </a:p>
          <a:p>
            <a:endParaRPr lang="en-US" dirty="0"/>
          </a:p>
          <a:p>
            <a:endParaRPr lang="en-US" dirty="0"/>
          </a:p>
          <a:p>
            <a:endParaRPr lang="es-AR" dirty="0"/>
          </a:p>
        </p:txBody>
      </p:sp>
      <p:pic>
        <p:nvPicPr>
          <p:cNvPr id="8" name="Imagen 7"/>
          <p:cNvPicPr>
            <a:picLocks noChangeAspect="1"/>
          </p:cNvPicPr>
          <p:nvPr/>
        </p:nvPicPr>
        <p:blipFill>
          <a:blip r:embed="rId2"/>
          <a:stretch>
            <a:fillRect/>
          </a:stretch>
        </p:blipFill>
        <p:spPr>
          <a:xfrm>
            <a:off x="2483524" y="2140556"/>
            <a:ext cx="9555425" cy="3728434"/>
          </a:xfrm>
          <a:prstGeom prst="rect">
            <a:avLst/>
          </a:prstGeom>
        </p:spPr>
      </p:pic>
    </p:spTree>
    <p:extLst>
      <p:ext uri="{BB962C8B-B14F-4D97-AF65-F5344CB8AC3E}">
        <p14:creationId xmlns:p14="http://schemas.microsoft.com/office/powerpoint/2010/main" val="212360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018212" cy="522285"/>
          </a:xfrm>
        </p:spPr>
        <p:txBody>
          <a:bodyPr>
            <a:normAutofit fontScale="90000"/>
          </a:bodyPr>
          <a:lstStyle/>
          <a:p>
            <a:r>
              <a:rPr lang="es-AR" dirty="0"/>
              <a:t>Bandeja de trámites</a:t>
            </a:r>
          </a:p>
        </p:txBody>
      </p:sp>
      <p:sp>
        <p:nvSpPr>
          <p:cNvPr id="4" name="Marcador de texto 3"/>
          <p:cNvSpPr>
            <a:spLocks noGrp="1"/>
          </p:cNvSpPr>
          <p:nvPr>
            <p:ph type="body" sz="half" idx="2"/>
          </p:nvPr>
        </p:nvSpPr>
        <p:spPr>
          <a:xfrm>
            <a:off x="839788" y="2057400"/>
            <a:ext cx="3253809" cy="3811588"/>
          </a:xfrm>
        </p:spPr>
        <p:txBody>
          <a:bodyPr vert="horz" lIns="91440" tIns="45720" rIns="91440" bIns="45720" rtlCol="0" anchor="t">
            <a:normAutofit/>
          </a:bodyPr>
          <a:lstStyle/>
          <a:p>
            <a:r>
              <a:rPr lang="es-AR" b="1" dirty="0">
                <a:ea typeface="Open Sans"/>
                <a:cs typeface="Open Sans"/>
              </a:rPr>
              <a:t>Funcionalidades del trámite:</a:t>
            </a:r>
          </a:p>
          <a:p>
            <a:pPr marL="285750" indent="-285750">
              <a:buFont typeface="Arial" panose="020B0604020202020204" pitchFamily="34" charset="0"/>
              <a:buChar char="•"/>
            </a:pPr>
            <a:r>
              <a:rPr lang="es-AR" dirty="0"/>
              <a:t>Cancelar</a:t>
            </a:r>
          </a:p>
          <a:p>
            <a:pPr marL="285750" indent="-285750">
              <a:buFont typeface="Arial" panose="020B0604020202020204" pitchFamily="34" charset="0"/>
              <a:buChar char="•"/>
            </a:pPr>
            <a:r>
              <a:rPr lang="es-AR" dirty="0"/>
              <a:t>Restaurar al original</a:t>
            </a:r>
          </a:p>
          <a:p>
            <a:pPr marL="285750" indent="-285750">
              <a:buFont typeface="Arial" panose="020B0604020202020204" pitchFamily="34" charset="0"/>
              <a:buChar char="•"/>
            </a:pPr>
            <a:r>
              <a:rPr lang="es-AR" dirty="0"/>
              <a:t>Rechazar</a:t>
            </a:r>
          </a:p>
          <a:p>
            <a:pPr marL="285750" indent="-285750">
              <a:buFont typeface="Arial" panose="020B0604020202020204" pitchFamily="34" charset="0"/>
              <a:buChar char="•"/>
            </a:pPr>
            <a:r>
              <a:rPr lang="es-AR" dirty="0"/>
              <a:t>Modificar colindante</a:t>
            </a:r>
          </a:p>
          <a:p>
            <a:pPr marL="285750" indent="-285750">
              <a:buFont typeface="Arial" panose="020B0604020202020204" pitchFamily="34" charset="0"/>
              <a:buChar char="•"/>
            </a:pPr>
            <a:r>
              <a:rPr lang="es-AR" dirty="0"/>
              <a:t>Asignar nomenclatura</a:t>
            </a:r>
          </a:p>
          <a:p>
            <a:pPr marL="285750" indent="-285750">
              <a:buFont typeface="Arial" panose="020B0604020202020204" pitchFamily="34" charset="0"/>
              <a:buChar char="•"/>
            </a:pPr>
            <a:r>
              <a:rPr lang="es-AR" dirty="0"/>
              <a:t>Guardar</a:t>
            </a:r>
          </a:p>
          <a:p>
            <a:pPr marL="285750" indent="-285750">
              <a:buFont typeface="Arial" panose="020B0604020202020204" pitchFamily="34" charset="0"/>
              <a:buChar char="•"/>
            </a:pPr>
            <a:r>
              <a:rPr lang="es-AR" dirty="0"/>
              <a:t>Finalizar</a:t>
            </a:r>
          </a:p>
          <a:p>
            <a:endParaRPr lang="en-US" dirty="0"/>
          </a:p>
          <a:p>
            <a:endParaRPr lang="en-US" dirty="0"/>
          </a:p>
          <a:p>
            <a:endParaRPr lang="en-US" dirty="0"/>
          </a:p>
          <a:p>
            <a:endParaRPr lang="en-US" dirty="0"/>
          </a:p>
          <a:p>
            <a:endParaRPr lang="es-AR" dirty="0"/>
          </a:p>
        </p:txBody>
      </p:sp>
      <p:pic>
        <p:nvPicPr>
          <p:cNvPr id="5" name="Imagen 4"/>
          <p:cNvPicPr>
            <a:picLocks noChangeAspect="1"/>
          </p:cNvPicPr>
          <p:nvPr/>
        </p:nvPicPr>
        <p:blipFill rotWithShape="1">
          <a:blip r:embed="rId2"/>
          <a:srcRect l="14533" r="18303"/>
          <a:stretch/>
        </p:blipFill>
        <p:spPr>
          <a:xfrm>
            <a:off x="4196839" y="1149657"/>
            <a:ext cx="7261791" cy="4881565"/>
          </a:xfrm>
          <a:prstGeom prst="rect">
            <a:avLst/>
          </a:prstGeom>
        </p:spPr>
      </p:pic>
    </p:spTree>
    <p:extLst>
      <p:ext uri="{BB962C8B-B14F-4D97-AF65-F5344CB8AC3E}">
        <p14:creationId xmlns:p14="http://schemas.microsoft.com/office/powerpoint/2010/main" val="201097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018212" cy="522285"/>
          </a:xfrm>
        </p:spPr>
        <p:txBody>
          <a:bodyPr>
            <a:normAutofit fontScale="90000"/>
          </a:bodyPr>
          <a:lstStyle/>
          <a:p>
            <a:r>
              <a:rPr lang="es-AR" dirty="0"/>
              <a:t>Bandeja de trámites</a:t>
            </a:r>
          </a:p>
        </p:txBody>
      </p:sp>
      <p:sp>
        <p:nvSpPr>
          <p:cNvPr id="4" name="Marcador de texto 3"/>
          <p:cNvSpPr>
            <a:spLocks noGrp="1"/>
          </p:cNvSpPr>
          <p:nvPr>
            <p:ph type="body" sz="half" idx="2"/>
          </p:nvPr>
        </p:nvSpPr>
        <p:spPr>
          <a:xfrm>
            <a:off x="957775" y="987425"/>
            <a:ext cx="3253809" cy="3811588"/>
          </a:xfrm>
        </p:spPr>
        <p:txBody>
          <a:bodyPr vert="horz" lIns="91440" tIns="45720" rIns="91440" bIns="45720" rtlCol="0" anchor="t">
            <a:normAutofit/>
          </a:bodyPr>
          <a:lstStyle/>
          <a:p>
            <a:r>
              <a:rPr lang="es-AR" b="1" dirty="0">
                <a:ea typeface="Open Sans"/>
                <a:cs typeface="Open Sans"/>
              </a:rPr>
              <a:t>Funcionalidades del trámite:</a:t>
            </a:r>
          </a:p>
          <a:p>
            <a:pPr marL="285750" indent="-285750">
              <a:buFont typeface="Arial" panose="020B0604020202020204" pitchFamily="34" charset="0"/>
              <a:buChar char="•"/>
            </a:pPr>
            <a:r>
              <a:rPr lang="es-AR" dirty="0"/>
              <a:t>Cancelar</a:t>
            </a:r>
          </a:p>
          <a:p>
            <a:pPr marL="285750" indent="-285750">
              <a:buFont typeface="Arial" panose="020B0604020202020204" pitchFamily="34" charset="0"/>
              <a:buChar char="•"/>
            </a:pPr>
            <a:r>
              <a:rPr lang="es-AR" dirty="0"/>
              <a:t>Restaurar al original</a:t>
            </a:r>
          </a:p>
          <a:p>
            <a:pPr marL="285750" indent="-285750">
              <a:buFont typeface="Arial" panose="020B0604020202020204" pitchFamily="34" charset="0"/>
              <a:buChar char="•"/>
            </a:pPr>
            <a:r>
              <a:rPr lang="es-AR" dirty="0"/>
              <a:t>Rechazar</a:t>
            </a:r>
          </a:p>
          <a:p>
            <a:pPr marL="285750" indent="-285750">
              <a:buFont typeface="Arial" panose="020B0604020202020204" pitchFamily="34" charset="0"/>
              <a:buChar char="•"/>
            </a:pPr>
            <a:r>
              <a:rPr lang="es-AR" dirty="0"/>
              <a:t>Modificar colindante</a:t>
            </a:r>
          </a:p>
          <a:p>
            <a:pPr marL="285750" indent="-285750">
              <a:buFont typeface="Arial" panose="020B0604020202020204" pitchFamily="34" charset="0"/>
              <a:buChar char="•"/>
            </a:pPr>
            <a:r>
              <a:rPr lang="es-AR" dirty="0"/>
              <a:t>Asignar nomenclatura</a:t>
            </a:r>
          </a:p>
          <a:p>
            <a:pPr marL="285750" indent="-285750">
              <a:buFont typeface="Arial" panose="020B0604020202020204" pitchFamily="34" charset="0"/>
              <a:buChar char="•"/>
            </a:pPr>
            <a:r>
              <a:rPr lang="es-AR" dirty="0"/>
              <a:t>Guardar</a:t>
            </a:r>
          </a:p>
          <a:p>
            <a:pPr marL="285750" indent="-285750">
              <a:buFont typeface="Arial" panose="020B0604020202020204" pitchFamily="34" charset="0"/>
              <a:buChar char="•"/>
            </a:pPr>
            <a:r>
              <a:rPr lang="es-AR" dirty="0"/>
              <a:t>Finalizar</a:t>
            </a:r>
          </a:p>
          <a:p>
            <a:endParaRPr lang="en-US" dirty="0"/>
          </a:p>
          <a:p>
            <a:endParaRPr lang="en-US" dirty="0"/>
          </a:p>
          <a:p>
            <a:endParaRPr lang="en-US" dirty="0"/>
          </a:p>
          <a:p>
            <a:endParaRPr lang="en-US" dirty="0"/>
          </a:p>
          <a:p>
            <a:endParaRPr lang="es-AR" dirty="0"/>
          </a:p>
        </p:txBody>
      </p:sp>
      <p:pic>
        <p:nvPicPr>
          <p:cNvPr id="6" name="Imagen 5"/>
          <p:cNvPicPr>
            <a:picLocks noChangeAspect="1"/>
          </p:cNvPicPr>
          <p:nvPr/>
        </p:nvPicPr>
        <p:blipFill>
          <a:blip r:embed="rId2"/>
          <a:stretch>
            <a:fillRect/>
          </a:stretch>
        </p:blipFill>
        <p:spPr>
          <a:xfrm>
            <a:off x="3399309" y="1957695"/>
            <a:ext cx="8600532" cy="3770619"/>
          </a:xfrm>
          <a:prstGeom prst="rect">
            <a:avLst/>
          </a:prstGeom>
        </p:spPr>
      </p:pic>
    </p:spTree>
    <p:extLst>
      <p:ext uri="{BB962C8B-B14F-4D97-AF65-F5344CB8AC3E}">
        <p14:creationId xmlns:p14="http://schemas.microsoft.com/office/powerpoint/2010/main" val="2512410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p:cNvSpPr txBox="1">
            <a:spLocks/>
          </p:cNvSpPr>
          <p:nvPr/>
        </p:nvSpPr>
        <p:spPr>
          <a:xfrm>
            <a:off x="689349" y="587069"/>
            <a:ext cx="10515600" cy="773198"/>
          </a:xfrm>
          <a:prstGeom prst="rect">
            <a:avLst/>
          </a:prstGeom>
        </p:spPr>
        <p:txBody>
          <a:bodyPr/>
          <a:lst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a:lstStyle>
          <a:p>
            <a:r>
              <a:rPr lang="es-AR" dirty="0"/>
              <a:t>Conclusiones</a:t>
            </a:r>
          </a:p>
        </p:txBody>
      </p:sp>
      <p:sp>
        <p:nvSpPr>
          <p:cNvPr id="22" name="Marcador de contenido 2"/>
          <p:cNvSpPr txBox="1">
            <a:spLocks/>
          </p:cNvSpPr>
          <p:nvPr/>
        </p:nvSpPr>
        <p:spPr>
          <a:xfrm>
            <a:off x="1162662" y="1581493"/>
            <a:ext cx="1082777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dirty="0"/>
              <a:t>Dada esta solución y una vez afianzada en la organización se espera a futuro distribuir esta solución a otras áreas de gobierno u organizaciones para descentralizar más aun la utilización o manipulación de los datos espaciales que representan el territorio de la provincia de córdoba.</a:t>
            </a:r>
          </a:p>
          <a:p>
            <a:r>
              <a:rPr lang="es-AR" dirty="0"/>
              <a:t>Esta experiencia nos arroja un resultado positivo con herramientas open source y permite abrir una nueva manera de actualización de datos espaciales descentralizada con único reservorio de datos espaciales e integrando a todas organizaciones del gobierno o áreas con bajos costos de licenciamiento o mantenimiento de software de base. </a:t>
            </a:r>
          </a:p>
        </p:txBody>
      </p:sp>
    </p:spTree>
    <p:extLst>
      <p:ext uri="{BB962C8B-B14F-4D97-AF65-F5344CB8AC3E}">
        <p14:creationId xmlns:p14="http://schemas.microsoft.com/office/powerpoint/2010/main" val="175560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p:cNvSpPr txBox="1">
            <a:spLocks/>
          </p:cNvSpPr>
          <p:nvPr/>
        </p:nvSpPr>
        <p:spPr>
          <a:xfrm>
            <a:off x="689349" y="587069"/>
            <a:ext cx="10515600" cy="773198"/>
          </a:xfrm>
          <a:prstGeom prst="rect">
            <a:avLst/>
          </a:prstGeom>
        </p:spPr>
        <p:txBody>
          <a:bodyPr/>
          <a:lst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a:lstStyle>
          <a:p>
            <a:r>
              <a:rPr lang="es-AR" dirty="0"/>
              <a:t>Agradecimientos</a:t>
            </a:r>
          </a:p>
        </p:txBody>
      </p:sp>
      <p:sp>
        <p:nvSpPr>
          <p:cNvPr id="22" name="Marcador de contenido 2"/>
          <p:cNvSpPr txBox="1">
            <a:spLocks/>
          </p:cNvSpPr>
          <p:nvPr/>
        </p:nvSpPr>
        <p:spPr>
          <a:xfrm>
            <a:off x="1162662" y="1581493"/>
            <a:ext cx="10827777"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dirty="0"/>
              <a:t>Se agradece a todo el equipo de Dirección General de Catastro de la Provincia de Córdoba y a </a:t>
            </a:r>
            <a:r>
              <a:rPr lang="es-AR" dirty="0" err="1"/>
              <a:t>Geosystems</a:t>
            </a:r>
            <a:r>
              <a:rPr lang="es-AR" dirty="0"/>
              <a:t> SA, empresa que se dedica al desarrollo de software GIS, con especial mención al equipo de trabajo del área de Tecnología Informática de la DGC, Jorge Green, </a:t>
            </a:r>
            <a:r>
              <a:rPr lang="es-AR" dirty="0" err="1"/>
              <a:t>Nerina</a:t>
            </a:r>
            <a:r>
              <a:rPr lang="es-AR" dirty="0"/>
              <a:t> </a:t>
            </a:r>
            <a:r>
              <a:rPr lang="es-AR" dirty="0" err="1"/>
              <a:t>Serantes</a:t>
            </a:r>
            <a:r>
              <a:rPr lang="es-AR" dirty="0"/>
              <a:t>, Carlos </a:t>
            </a:r>
            <a:r>
              <a:rPr lang="es-AR" dirty="0" err="1"/>
              <a:t>Gauchat</a:t>
            </a:r>
            <a:r>
              <a:rPr lang="es-AR" dirty="0"/>
              <a:t>, Fernando Rosa y a todos los entrevistados de dicha organización, con los cuales se ha analizado y diseñado la solución como así también al equipo de desarrollo. También se agradece al equipo de </a:t>
            </a:r>
            <a:r>
              <a:rPr lang="es-AR" dirty="0" err="1"/>
              <a:t>Geosystems</a:t>
            </a:r>
            <a:r>
              <a:rPr lang="es-AR" dirty="0"/>
              <a:t> que participado del proyecto, Jesica </a:t>
            </a:r>
            <a:r>
              <a:rPr lang="es-AR" dirty="0" err="1"/>
              <a:t>Hassen</a:t>
            </a:r>
            <a:r>
              <a:rPr lang="es-AR" dirty="0"/>
              <a:t> </a:t>
            </a:r>
            <a:r>
              <a:rPr lang="es-AR" dirty="0" err="1"/>
              <a:t>Isse</a:t>
            </a:r>
            <a:r>
              <a:rPr lang="es-AR" dirty="0"/>
              <a:t>, Anabel </a:t>
            </a:r>
            <a:r>
              <a:rPr lang="es-AR" dirty="0" err="1"/>
              <a:t>Berestein</a:t>
            </a:r>
            <a:r>
              <a:rPr lang="es-AR" dirty="0"/>
              <a:t>, David </a:t>
            </a:r>
            <a:r>
              <a:rPr lang="es-AR" dirty="0" err="1"/>
              <a:t>Pendenza</a:t>
            </a:r>
            <a:r>
              <a:rPr lang="es-AR" dirty="0"/>
              <a:t> y el equipo de desarrolladores. </a:t>
            </a:r>
          </a:p>
          <a:p>
            <a:pPr algn="just"/>
            <a:r>
              <a:rPr lang="es-AR" dirty="0"/>
              <a:t>Igualmente, se hace extensivo el agradecimiento a Gustavo García (Director de Catastro), Florencia </a:t>
            </a:r>
            <a:r>
              <a:rPr lang="es-AR" dirty="0" err="1"/>
              <a:t>Gomez</a:t>
            </a:r>
            <a:r>
              <a:rPr lang="es-AR" dirty="0"/>
              <a:t> (Subdirectora de Catastro), Mario </a:t>
            </a:r>
            <a:r>
              <a:rPr lang="es-AR" dirty="0" err="1"/>
              <a:t>Piumetto</a:t>
            </a:r>
            <a:r>
              <a:rPr lang="es-AR" dirty="0"/>
              <a:t> (Coordinador de IDECOR) y al Ministerio de Finanzas de la Provincia de Córdoba por brindar la posibilidad de desarrollar este tipo de soluciones.  </a:t>
            </a:r>
          </a:p>
        </p:txBody>
      </p:sp>
    </p:spTree>
    <p:extLst>
      <p:ext uri="{BB962C8B-B14F-4D97-AF65-F5344CB8AC3E}">
        <p14:creationId xmlns:p14="http://schemas.microsoft.com/office/powerpoint/2010/main" val="1431729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Introducción</a:t>
            </a:r>
          </a:p>
        </p:txBody>
      </p:sp>
      <p:sp>
        <p:nvSpPr>
          <p:cNvPr id="3" name="Marcador de contenido 2"/>
          <p:cNvSpPr>
            <a:spLocks noGrp="1"/>
          </p:cNvSpPr>
          <p:nvPr>
            <p:ph idx="1"/>
          </p:nvPr>
        </p:nvSpPr>
        <p:spPr/>
        <p:txBody>
          <a:bodyPr vert="horz" lIns="91440" tIns="45720" rIns="91440" bIns="45720" rtlCol="0" anchor="t">
            <a:normAutofit/>
          </a:bodyPr>
          <a:lstStyle/>
          <a:p>
            <a:pPr algn="just"/>
            <a:r>
              <a:rPr lang="es-AR" dirty="0">
                <a:ea typeface="Open Sans"/>
                <a:cs typeface="Open Sans"/>
              </a:rPr>
              <a:t>La Dirección General de Catastro de la Provincia de Córdoba dispone de un Sistema de Información Territorial de hace más de 15 años, el cual siempre ha estado actualizando y mejorando. En este caso se abordó la reingeniería de uno de los módulos, denominado </a:t>
            </a:r>
            <a:r>
              <a:rPr lang="es-AR" b="1" dirty="0">
                <a:ea typeface="Open Sans"/>
                <a:cs typeface="Open Sans"/>
              </a:rPr>
              <a:t>Módulo de Soporte Parcelario </a:t>
            </a:r>
            <a:r>
              <a:rPr lang="en-US" b="1" dirty="0">
                <a:ea typeface="Open Sans"/>
                <a:cs typeface="Open Sans"/>
              </a:rPr>
              <a:t>(MSP)</a:t>
            </a:r>
            <a:r>
              <a:rPr lang="es-AR" b="1" dirty="0">
                <a:ea typeface="Open Sans"/>
                <a:cs typeface="Open Sans"/>
              </a:rPr>
              <a:t> </a:t>
            </a:r>
            <a:r>
              <a:rPr lang="es-AR" dirty="0">
                <a:ea typeface="Open Sans"/>
                <a:cs typeface="Open Sans"/>
              </a:rPr>
              <a:t>y previendo a futuro continuar con la reingeniería de otros módulos del SIT.</a:t>
            </a:r>
          </a:p>
          <a:p>
            <a:pPr algn="just"/>
            <a:r>
              <a:rPr lang="es-AR" dirty="0"/>
              <a:t>En este sentido la Provincia de Córdoba siempre ha sido pionera en el desarrollo de software en la DGC y en este caso se vuelve a repetir la experiencia utilizando nuevas herramientas open source como es el QGIS (https://www.qgis.org/).</a:t>
            </a:r>
          </a:p>
        </p:txBody>
      </p:sp>
    </p:spTree>
    <p:extLst>
      <p:ext uri="{BB962C8B-B14F-4D97-AF65-F5344CB8AC3E}">
        <p14:creationId xmlns:p14="http://schemas.microsoft.com/office/powerpoint/2010/main" val="927914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0197" y="2754320"/>
            <a:ext cx="3688875" cy="1101428"/>
          </a:xfrm>
        </p:spPr>
        <p:txBody>
          <a:bodyPr/>
          <a:lstStyle/>
          <a:p>
            <a:r>
              <a:rPr lang="es-AR" dirty="0"/>
              <a:t>¡GRACIAS!</a:t>
            </a:r>
          </a:p>
        </p:txBody>
      </p:sp>
      <p:sp>
        <p:nvSpPr>
          <p:cNvPr id="3" name="Título 1"/>
          <p:cNvSpPr txBox="1">
            <a:spLocks/>
          </p:cNvSpPr>
          <p:nvPr/>
        </p:nvSpPr>
        <p:spPr>
          <a:xfrm>
            <a:off x="2698955" y="4036273"/>
            <a:ext cx="6459793" cy="11094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s-AR" sz="5000" b="1" i="0" u="none" strike="noStrike" kern="1200" cap="none" dirty="0">
                <a:solidFill>
                  <a:srgbClr val="538CD5"/>
                </a:solidFill>
                <a:latin typeface="+mn-lt"/>
                <a:ea typeface="Open Sans"/>
                <a:cs typeface="Open Sans"/>
                <a:sym typeface="Arial"/>
              </a:defRPr>
            </a:lvl1pPr>
          </a:lstStyle>
          <a:p>
            <a:r>
              <a:rPr lang="es-AR" sz="2000" dirty="0">
                <a:solidFill>
                  <a:schemeClr val="tx1">
                    <a:lumMod val="65000"/>
                    <a:lumOff val="35000"/>
                  </a:schemeClr>
                </a:solidFill>
              </a:rPr>
              <a:t>Contacto DGC Córdoba: </a:t>
            </a:r>
            <a:r>
              <a:rPr lang="es-AR" sz="2000" b="0" dirty="0">
                <a:solidFill>
                  <a:schemeClr val="tx1">
                    <a:lumMod val="65000"/>
                    <a:lumOff val="35000"/>
                  </a:schemeClr>
                </a:solidFill>
              </a:rPr>
              <a:t>GustavoMarcelo.Garcia@cba.gov.ar</a:t>
            </a:r>
          </a:p>
          <a:p>
            <a:r>
              <a:rPr lang="es-AR" sz="2000" dirty="0">
                <a:solidFill>
                  <a:schemeClr val="tx1">
                    <a:lumMod val="65000"/>
                    <a:lumOff val="35000"/>
                  </a:schemeClr>
                </a:solidFill>
              </a:rPr>
              <a:t>Contacto </a:t>
            </a:r>
            <a:r>
              <a:rPr lang="es-AR" sz="2000" dirty="0" err="1">
                <a:solidFill>
                  <a:schemeClr val="tx1">
                    <a:lumMod val="65000"/>
                    <a:lumOff val="35000"/>
                  </a:schemeClr>
                </a:solidFill>
              </a:rPr>
              <a:t>Geosystems</a:t>
            </a:r>
            <a:r>
              <a:rPr lang="es-AR" sz="2000" dirty="0">
                <a:solidFill>
                  <a:schemeClr val="tx1">
                    <a:lumMod val="65000"/>
                    <a:lumOff val="35000"/>
                  </a:schemeClr>
                </a:solidFill>
              </a:rPr>
              <a:t>: </a:t>
            </a:r>
            <a:r>
              <a:rPr lang="es-AR" sz="2000" b="0" dirty="0" err="1">
                <a:solidFill>
                  <a:schemeClr val="tx1">
                    <a:lumMod val="65000"/>
                    <a:lumOff val="35000"/>
                  </a:schemeClr>
                </a:solidFill>
              </a:rPr>
              <a:t>diego.cid</a:t>
            </a:r>
            <a:r>
              <a:rPr lang="en-US" sz="2000" b="0" dirty="0">
                <a:solidFill>
                  <a:schemeClr val="tx1">
                    <a:lumMod val="65000"/>
                    <a:lumOff val="35000"/>
                  </a:schemeClr>
                </a:solidFill>
              </a:rPr>
              <a:t>@geosystems.com.ar</a:t>
            </a:r>
            <a:endParaRPr lang="es-AR" sz="2000" b="0" dirty="0">
              <a:solidFill>
                <a:schemeClr val="tx1">
                  <a:lumMod val="65000"/>
                  <a:lumOff val="35000"/>
                </a:schemeClr>
              </a:solidFill>
            </a:endParaRPr>
          </a:p>
        </p:txBody>
      </p:sp>
    </p:spTree>
    <p:extLst>
      <p:ext uri="{BB962C8B-B14F-4D97-AF65-F5344CB8AC3E}">
        <p14:creationId xmlns:p14="http://schemas.microsoft.com/office/powerpoint/2010/main" val="3120578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149" y="5492662"/>
            <a:ext cx="3688875" cy="1101428"/>
          </a:xfrm>
        </p:spPr>
        <p:txBody>
          <a:bodyPr>
            <a:normAutofit/>
          </a:bodyPr>
          <a:lstStyle/>
          <a:p>
            <a:r>
              <a:rPr lang="es-AR" sz="2000" dirty="0"/>
              <a:t>Sitio Web</a:t>
            </a:r>
          </a:p>
        </p:txBody>
      </p:sp>
      <p:pic>
        <p:nvPicPr>
          <p:cNvPr id="1026" name="Picture 2" descr="Generador de Códigos QR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691" y="1819428"/>
            <a:ext cx="4519664" cy="451966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4BDD58F-9EDE-4289-99F3-1D62045D9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380" y="900314"/>
            <a:ext cx="4276411" cy="1328233"/>
          </a:xfrm>
          <a:prstGeom prst="rect">
            <a:avLst/>
          </a:prstGeom>
        </p:spPr>
      </p:pic>
      <p:sp>
        <p:nvSpPr>
          <p:cNvPr id="6" name="Título 1"/>
          <p:cNvSpPr txBox="1">
            <a:spLocks/>
          </p:cNvSpPr>
          <p:nvPr/>
        </p:nvSpPr>
        <p:spPr>
          <a:xfrm>
            <a:off x="2695626" y="5951844"/>
            <a:ext cx="6459793" cy="5147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s-AR" sz="5000" b="1" i="0" u="none" strike="noStrike" kern="1200" cap="none" dirty="0">
                <a:solidFill>
                  <a:srgbClr val="538CD5"/>
                </a:solidFill>
                <a:latin typeface="+mn-lt"/>
                <a:ea typeface="Open Sans"/>
                <a:cs typeface="Open Sans"/>
                <a:sym typeface="Arial"/>
              </a:defRPr>
            </a:lvl1pPr>
          </a:lstStyle>
          <a:p>
            <a:r>
              <a:rPr lang="es-AR" sz="2000" dirty="0" smtClean="0">
                <a:solidFill>
                  <a:schemeClr val="tx1">
                    <a:lumMod val="65000"/>
                    <a:lumOff val="35000"/>
                  </a:schemeClr>
                </a:solidFill>
              </a:rPr>
              <a:t>www.geosystems.com.ar</a:t>
            </a:r>
            <a:endParaRPr lang="es-AR" sz="2000" b="0" dirty="0">
              <a:solidFill>
                <a:schemeClr val="tx1">
                  <a:lumMod val="65000"/>
                  <a:lumOff val="35000"/>
                </a:schemeClr>
              </a:solidFill>
            </a:endParaRPr>
          </a:p>
        </p:txBody>
      </p:sp>
    </p:spTree>
    <p:extLst>
      <p:ext uri="{BB962C8B-B14F-4D97-AF65-F5344CB8AC3E}">
        <p14:creationId xmlns:p14="http://schemas.microsoft.com/office/powerpoint/2010/main" val="864483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Historia del Proyecto</a:t>
            </a:r>
          </a:p>
        </p:txBody>
      </p:sp>
      <p:sp>
        <p:nvSpPr>
          <p:cNvPr id="3" name="Marcador de contenido 2"/>
          <p:cNvSpPr>
            <a:spLocks noGrp="1"/>
          </p:cNvSpPr>
          <p:nvPr>
            <p:ph idx="1"/>
          </p:nvPr>
        </p:nvSpPr>
        <p:spPr>
          <a:xfrm>
            <a:off x="838200" y="1526613"/>
            <a:ext cx="10515600" cy="4650350"/>
          </a:xfrm>
        </p:spPr>
        <p:txBody>
          <a:bodyPr vert="horz" lIns="91440" tIns="45720" rIns="91440" bIns="45720" rtlCol="0" anchor="t">
            <a:normAutofit/>
          </a:bodyPr>
          <a:lstStyle/>
          <a:p>
            <a:pPr algn="just"/>
            <a:r>
              <a:rPr lang="es-AR" dirty="0">
                <a:ea typeface="Open Sans"/>
                <a:cs typeface="Open Sans"/>
              </a:rPr>
              <a:t>Este </a:t>
            </a:r>
            <a:r>
              <a:rPr lang="es-AR" dirty="0" smtClean="0">
                <a:ea typeface="Open Sans"/>
                <a:cs typeface="Open Sans"/>
              </a:rPr>
              <a:t>m</a:t>
            </a:r>
            <a:r>
              <a:rPr lang="en-US" dirty="0" smtClean="0">
                <a:ea typeface="Open Sans"/>
                <a:cs typeface="Open Sans"/>
              </a:rPr>
              <a:t>ó</a:t>
            </a:r>
            <a:r>
              <a:rPr lang="es-AR" dirty="0" err="1" smtClean="0">
                <a:ea typeface="Open Sans"/>
                <a:cs typeface="Open Sans"/>
              </a:rPr>
              <a:t>dulo</a:t>
            </a:r>
            <a:r>
              <a:rPr lang="es-AR" dirty="0" smtClean="0">
                <a:ea typeface="Open Sans"/>
                <a:cs typeface="Open Sans"/>
              </a:rPr>
              <a:t> de software </a:t>
            </a:r>
            <a:r>
              <a:rPr lang="es-AR" dirty="0">
                <a:ea typeface="Open Sans"/>
                <a:cs typeface="Open Sans"/>
              </a:rPr>
              <a:t>desarrollado hace 15 años sobre Autocad Map se utiliza para resolver espacialmente los </a:t>
            </a:r>
            <a:r>
              <a:rPr lang="es-AR" b="1" dirty="0">
                <a:ea typeface="Open Sans"/>
                <a:cs typeface="Open Sans"/>
              </a:rPr>
              <a:t>tramites</a:t>
            </a:r>
            <a:r>
              <a:rPr lang="es-AR" dirty="0">
                <a:ea typeface="Open Sans"/>
                <a:cs typeface="Open Sans"/>
              </a:rPr>
              <a:t> de unificación, subdivisión, etc</a:t>
            </a:r>
            <a:r>
              <a:rPr lang="es-AR" dirty="0" smtClean="0">
                <a:ea typeface="Open Sans"/>
                <a:cs typeface="Open Sans"/>
              </a:rPr>
              <a:t>.., que </a:t>
            </a:r>
            <a:r>
              <a:rPr lang="es-AR" dirty="0">
                <a:ea typeface="Open Sans"/>
                <a:cs typeface="Open Sans"/>
              </a:rPr>
              <a:t>ingresan los profesionales vía el módulo web Presentación de Tramites (PDT</a:t>
            </a:r>
            <a:r>
              <a:rPr lang="es-AR" dirty="0" smtClean="0">
                <a:ea typeface="Open Sans"/>
                <a:cs typeface="Open Sans"/>
              </a:rPr>
              <a:t>).</a:t>
            </a:r>
          </a:p>
          <a:p>
            <a:pPr marL="0" indent="0" algn="just">
              <a:buNone/>
            </a:pPr>
            <a:endParaRPr lang="es-ES" dirty="0"/>
          </a:p>
          <a:p>
            <a:pPr lvl="1" algn="just"/>
            <a:r>
              <a:rPr lang="es-AR" dirty="0">
                <a:ea typeface="Open Sans"/>
                <a:cs typeface="Open Sans"/>
              </a:rPr>
              <a:t>La herramienta actual es </a:t>
            </a:r>
            <a:r>
              <a:rPr lang="es-AR" dirty="0" smtClean="0">
                <a:ea typeface="Open Sans"/>
                <a:cs typeface="Open Sans"/>
              </a:rPr>
              <a:t>Desktop.</a:t>
            </a:r>
          </a:p>
          <a:p>
            <a:pPr lvl="1" algn="just"/>
            <a:r>
              <a:rPr lang="es-AR" dirty="0" smtClean="0">
                <a:ea typeface="Open Sans"/>
                <a:cs typeface="Open Sans"/>
              </a:rPr>
              <a:t>Requiere estar en la red de gobierno.</a:t>
            </a:r>
          </a:p>
          <a:p>
            <a:pPr lvl="1" algn="just"/>
            <a:r>
              <a:rPr lang="es-AR" dirty="0" smtClean="0">
                <a:ea typeface="Open Sans"/>
                <a:cs typeface="Open Sans"/>
              </a:rPr>
              <a:t>Tecnología anterior a la actual.</a:t>
            </a:r>
          </a:p>
          <a:p>
            <a:pPr lvl="1" algn="just"/>
            <a:r>
              <a:rPr lang="es-AR" dirty="0" smtClean="0">
                <a:ea typeface="Open Sans"/>
                <a:cs typeface="Open Sans"/>
              </a:rPr>
              <a:t>Necesidad de revisión de Funciones </a:t>
            </a:r>
            <a:r>
              <a:rPr lang="es-AR" dirty="0">
                <a:ea typeface="Open Sans"/>
                <a:cs typeface="Open Sans"/>
              </a:rPr>
              <a:t>y </a:t>
            </a:r>
            <a:r>
              <a:rPr lang="es-AR" dirty="0" smtClean="0">
                <a:ea typeface="Open Sans"/>
                <a:cs typeface="Open Sans"/>
              </a:rPr>
              <a:t>procesos.</a:t>
            </a:r>
            <a:endParaRPr lang="es-AR" dirty="0" smtClean="0">
              <a:ea typeface="Open Sans"/>
              <a:cs typeface="Open Sans"/>
            </a:endParaRPr>
          </a:p>
          <a:p>
            <a:pPr lvl="1" algn="just"/>
            <a:endParaRPr lang="es-AR" dirty="0" smtClean="0">
              <a:ea typeface="Open Sans"/>
              <a:cs typeface="Open Sans"/>
            </a:endParaRPr>
          </a:p>
          <a:p>
            <a:pPr lvl="1" algn="just"/>
            <a:endParaRPr lang="es-AR" dirty="0" smtClean="0">
              <a:ea typeface="Open Sans"/>
              <a:cs typeface="Open Sans"/>
            </a:endParaRPr>
          </a:p>
          <a:p>
            <a:pPr algn="just"/>
            <a:endParaRPr lang="es-AR" dirty="0"/>
          </a:p>
          <a:p>
            <a:pPr marL="0" indent="0" algn="just">
              <a:buNone/>
            </a:pPr>
            <a:endParaRPr lang="es-AR" dirty="0"/>
          </a:p>
          <a:p>
            <a:pPr marL="0" indent="0" algn="just">
              <a:buNone/>
            </a:pPr>
            <a:endParaRPr lang="es-AR" dirty="0"/>
          </a:p>
        </p:txBody>
      </p:sp>
    </p:spTree>
    <p:extLst>
      <p:ext uri="{BB962C8B-B14F-4D97-AF65-F5344CB8AC3E}">
        <p14:creationId xmlns:p14="http://schemas.microsoft.com/office/powerpoint/2010/main" val="101756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Objetivo del Proyecto</a:t>
            </a:r>
          </a:p>
        </p:txBody>
      </p:sp>
      <p:sp>
        <p:nvSpPr>
          <p:cNvPr id="3" name="Marcador de contenido 2"/>
          <p:cNvSpPr>
            <a:spLocks noGrp="1"/>
          </p:cNvSpPr>
          <p:nvPr>
            <p:ph idx="1"/>
          </p:nvPr>
        </p:nvSpPr>
        <p:spPr>
          <a:xfrm>
            <a:off x="838200" y="1526613"/>
            <a:ext cx="10515600" cy="4650350"/>
          </a:xfrm>
        </p:spPr>
        <p:txBody>
          <a:bodyPr vert="horz" lIns="91440" tIns="45720" rIns="91440" bIns="45720" rtlCol="0" anchor="t">
            <a:normAutofit/>
          </a:bodyPr>
          <a:lstStyle/>
          <a:p>
            <a:pPr algn="just"/>
            <a:r>
              <a:rPr lang="es-AR" dirty="0">
                <a:ea typeface="Open Sans"/>
                <a:cs typeface="Open Sans"/>
              </a:rPr>
              <a:t>Migración del Sistema de Edición Gráfico (MSP – Modulo de Soporte Parcelario) desde su actual plataforma en AutoCAD MAP a una plataforma Open </a:t>
            </a:r>
            <a:r>
              <a:rPr lang="es-AR" dirty="0" err="1">
                <a:ea typeface="Open Sans"/>
                <a:cs typeface="Open Sans"/>
              </a:rPr>
              <a:t>Source</a:t>
            </a:r>
            <a:r>
              <a:rPr lang="es-AR" dirty="0">
                <a:ea typeface="Open Sans"/>
                <a:cs typeface="Open Sans"/>
              </a:rPr>
              <a:t>: QGIS.</a:t>
            </a:r>
            <a:endParaRPr lang="es-ES" dirty="0"/>
          </a:p>
          <a:p>
            <a:pPr algn="just"/>
            <a:endParaRPr lang="es-AR" dirty="0" smtClean="0">
              <a:ea typeface="Open Sans"/>
              <a:cs typeface="Open Sans"/>
            </a:endParaRPr>
          </a:p>
          <a:p>
            <a:pPr lvl="1" algn="just"/>
            <a:r>
              <a:rPr lang="es-AR" dirty="0" smtClean="0">
                <a:ea typeface="Open Sans"/>
                <a:cs typeface="Open Sans"/>
              </a:rPr>
              <a:t>Actualización </a:t>
            </a:r>
            <a:r>
              <a:rPr lang="es-AR" dirty="0">
                <a:ea typeface="Open Sans"/>
                <a:cs typeface="Open Sans"/>
              </a:rPr>
              <a:t>tecnológica: lenguajes </a:t>
            </a:r>
            <a:r>
              <a:rPr lang="es-AR" dirty="0" smtClean="0">
                <a:ea typeface="Open Sans"/>
                <a:cs typeface="Open Sans"/>
              </a:rPr>
              <a:t>y servicios mas actuales.</a:t>
            </a:r>
          </a:p>
          <a:p>
            <a:pPr lvl="1" algn="just"/>
            <a:endParaRPr lang="es-ES" dirty="0">
              <a:ea typeface="Open Sans"/>
              <a:cs typeface="Open Sans"/>
            </a:endParaRPr>
          </a:p>
          <a:p>
            <a:pPr lvl="1" algn="just"/>
            <a:r>
              <a:rPr lang="es-AR" dirty="0" smtClean="0">
                <a:ea typeface="Open Sans"/>
                <a:cs typeface="Open Sans"/>
              </a:rPr>
              <a:t>Costos </a:t>
            </a:r>
            <a:r>
              <a:rPr lang="es-AR" dirty="0">
                <a:ea typeface="Open Sans"/>
                <a:cs typeface="Open Sans"/>
              </a:rPr>
              <a:t>del software de base: Disminuir costos </a:t>
            </a:r>
            <a:r>
              <a:rPr lang="es-AR" dirty="0" smtClean="0">
                <a:ea typeface="Open Sans"/>
                <a:cs typeface="Open Sans"/>
              </a:rPr>
              <a:t>anuales</a:t>
            </a:r>
          </a:p>
          <a:p>
            <a:pPr lvl="1" algn="just"/>
            <a:endParaRPr lang="es-AR" dirty="0">
              <a:ea typeface="Open Sans"/>
              <a:cs typeface="Open Sans"/>
            </a:endParaRPr>
          </a:p>
          <a:p>
            <a:pPr lvl="1" algn="just"/>
            <a:r>
              <a:rPr lang="es-AR" dirty="0">
                <a:ea typeface="Open Sans"/>
                <a:cs typeface="Open Sans"/>
              </a:rPr>
              <a:t>Reingeniería de funcionalidades y procesos</a:t>
            </a:r>
            <a:endParaRPr lang="es-ES" dirty="0">
              <a:ea typeface="Open Sans"/>
              <a:cs typeface="Open Sans"/>
            </a:endParaRPr>
          </a:p>
        </p:txBody>
      </p:sp>
    </p:spTree>
    <p:extLst>
      <p:ext uri="{BB962C8B-B14F-4D97-AF65-F5344CB8AC3E}">
        <p14:creationId xmlns:p14="http://schemas.microsoft.com/office/powerpoint/2010/main" val="3261641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6112"/>
            <a:ext cx="10515600" cy="1325563"/>
          </a:xfrm>
        </p:spPr>
        <p:txBody>
          <a:bodyPr/>
          <a:lstStyle/>
          <a:p>
            <a:pPr algn="ctr"/>
            <a:r>
              <a:rPr lang="es-AR" dirty="0"/>
              <a:t>Nuevo Módulo de Edición Gráfica Catastral (MEG)</a:t>
            </a:r>
          </a:p>
        </p:txBody>
      </p:sp>
      <p:sp>
        <p:nvSpPr>
          <p:cNvPr id="3" name="Marcador de contenido 2"/>
          <p:cNvSpPr>
            <a:spLocks noGrp="1"/>
          </p:cNvSpPr>
          <p:nvPr>
            <p:ph sz="half" idx="1"/>
          </p:nvPr>
        </p:nvSpPr>
        <p:spPr>
          <a:xfrm>
            <a:off x="1918505" y="2770891"/>
            <a:ext cx="8692586" cy="3425364"/>
          </a:xfrm>
        </p:spPr>
        <p:txBody>
          <a:bodyPr vert="horz" lIns="91440" tIns="45720" rIns="91440" bIns="45720" rtlCol="0" anchor="t">
            <a:normAutofit/>
          </a:bodyPr>
          <a:lstStyle/>
          <a:p>
            <a:pPr algn="just"/>
            <a:r>
              <a:rPr lang="es-AR" b="1" dirty="0">
                <a:ea typeface="Open Sans"/>
                <a:cs typeface="Open Sans"/>
              </a:rPr>
              <a:t>Características</a:t>
            </a:r>
            <a:endParaRPr lang="es-ES" dirty="0"/>
          </a:p>
          <a:p>
            <a:pPr lvl="1" algn="just"/>
            <a:r>
              <a:rPr lang="es-AR" sz="2000" dirty="0">
                <a:ea typeface="Open Sans"/>
                <a:cs typeface="Open Sans"/>
              </a:rPr>
              <a:t>Puede ser instalada en una cantidad ilimitada de puestos de trabajo</a:t>
            </a:r>
          </a:p>
          <a:p>
            <a:pPr lvl="1" algn="just"/>
            <a:r>
              <a:rPr lang="es-AR" sz="2000" dirty="0">
                <a:ea typeface="Open Sans"/>
                <a:cs typeface="Open Sans"/>
              </a:rPr>
              <a:t>Sin costo inicial ni de mantenimiento</a:t>
            </a:r>
          </a:p>
          <a:p>
            <a:pPr lvl="1" algn="just"/>
            <a:r>
              <a:rPr lang="es-AR" sz="2000" dirty="0">
                <a:ea typeface="Open Sans"/>
                <a:cs typeface="Open Sans"/>
              </a:rPr>
              <a:t>Soporte para la extensión espacial de Oracle</a:t>
            </a:r>
          </a:p>
          <a:p>
            <a:pPr lvl="1" algn="just"/>
            <a:r>
              <a:rPr lang="es-AR" sz="2000" dirty="0">
                <a:ea typeface="Open Sans"/>
                <a:cs typeface="Open Sans"/>
              </a:rPr>
              <a:t>Manejo de archivos vectoriales: DXF, DWG, </a:t>
            </a:r>
            <a:r>
              <a:rPr lang="es-AR" sz="2000" dirty="0" err="1">
                <a:ea typeface="Open Sans"/>
                <a:cs typeface="Open Sans"/>
              </a:rPr>
              <a:t>Shapefile</a:t>
            </a:r>
            <a:r>
              <a:rPr lang="es-AR" sz="2000" dirty="0">
                <a:ea typeface="Open Sans"/>
                <a:cs typeface="Open Sans"/>
              </a:rPr>
              <a:t> y otros.</a:t>
            </a:r>
          </a:p>
          <a:p>
            <a:pPr lvl="1" algn="just"/>
            <a:r>
              <a:rPr lang="es-AR" sz="2000" dirty="0">
                <a:ea typeface="Open Sans"/>
                <a:cs typeface="Open Sans"/>
              </a:rPr>
              <a:t>Soporte para un importante número de tipos de archivos </a:t>
            </a:r>
            <a:r>
              <a:rPr lang="es-AR" sz="2000" dirty="0" err="1">
                <a:ea typeface="Open Sans"/>
                <a:cs typeface="Open Sans"/>
              </a:rPr>
              <a:t>raster</a:t>
            </a:r>
            <a:r>
              <a:rPr lang="es-AR" sz="2000" dirty="0">
                <a:ea typeface="Open Sans"/>
                <a:cs typeface="Open Sans"/>
              </a:rPr>
              <a:t> (</a:t>
            </a:r>
            <a:r>
              <a:rPr lang="es-AR" sz="2000" dirty="0" err="1">
                <a:ea typeface="Open Sans"/>
                <a:cs typeface="Open Sans"/>
              </a:rPr>
              <a:t>GeoTIFF</a:t>
            </a:r>
            <a:r>
              <a:rPr lang="es-AR" sz="2000" dirty="0">
                <a:ea typeface="Open Sans"/>
                <a:cs typeface="Open Sans"/>
              </a:rPr>
              <a:t>, TIFF, JPG, etc.)</a:t>
            </a:r>
          </a:p>
          <a:p>
            <a:pPr lvl="1" algn="just"/>
            <a:r>
              <a:rPr lang="es-AR" sz="2000" dirty="0">
                <a:ea typeface="Open Sans"/>
                <a:cs typeface="Open Sans"/>
              </a:rPr>
              <a:t>SIG más utilizado (incluyendo el ambiente universitario)</a:t>
            </a:r>
          </a:p>
        </p:txBody>
      </p:sp>
      <p:pic>
        <p:nvPicPr>
          <p:cNvPr id="5" name="Imagen 4">
            <a:extLst>
              <a:ext uri="{FF2B5EF4-FFF2-40B4-BE49-F238E27FC236}">
                <a16:creationId xmlns:a16="http://schemas.microsoft.com/office/drawing/2014/main" id="{A72EAD77-A32F-4DB4-9D66-16254D9CA47D}"/>
              </a:ext>
            </a:extLst>
          </p:cNvPr>
          <p:cNvPicPr>
            <a:picLocks noChangeAspect="1"/>
          </p:cNvPicPr>
          <p:nvPr/>
        </p:nvPicPr>
        <p:blipFill>
          <a:blip r:embed="rId2"/>
          <a:stretch>
            <a:fillRect/>
          </a:stretch>
        </p:blipFill>
        <p:spPr>
          <a:xfrm>
            <a:off x="5366437" y="1059395"/>
            <a:ext cx="1536290" cy="476914"/>
          </a:xfrm>
          <a:prstGeom prst="rect">
            <a:avLst/>
          </a:prstGeom>
        </p:spPr>
      </p:pic>
      <p:sp>
        <p:nvSpPr>
          <p:cNvPr id="8" name="CuadroTexto 7">
            <a:extLst>
              <a:ext uri="{FF2B5EF4-FFF2-40B4-BE49-F238E27FC236}">
                <a16:creationId xmlns:a16="http://schemas.microsoft.com/office/drawing/2014/main" id="{970A9421-57C1-A2CA-7ED2-9C00F8706736}"/>
              </a:ext>
            </a:extLst>
          </p:cNvPr>
          <p:cNvSpPr txBox="1"/>
          <p:nvPr/>
        </p:nvSpPr>
        <p:spPr>
          <a:xfrm>
            <a:off x="1016885" y="1701719"/>
            <a:ext cx="101027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AR" sz="2400" dirty="0">
                <a:ea typeface="+mn-lt"/>
                <a:cs typeface="+mn-lt"/>
              </a:rPr>
              <a:t>Se trata de un Sistema de Información Geográfica libre y de código abierto  para plataformas Microsoft Windows, GNU/Linux, Unix y Mac OS.</a:t>
            </a:r>
            <a:endParaRPr lang="es-ES" sz="2400" dirty="0"/>
          </a:p>
        </p:txBody>
      </p:sp>
    </p:spTree>
    <p:extLst>
      <p:ext uri="{BB962C8B-B14F-4D97-AF65-F5344CB8AC3E}">
        <p14:creationId xmlns:p14="http://schemas.microsoft.com/office/powerpoint/2010/main" val="314260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6112"/>
            <a:ext cx="10515600" cy="1325563"/>
          </a:xfrm>
        </p:spPr>
        <p:txBody>
          <a:bodyPr/>
          <a:lstStyle/>
          <a:p>
            <a:pPr algn="ctr"/>
            <a:r>
              <a:rPr lang="es-AR" dirty="0" smtClean="0"/>
              <a:t>Nuevo Módulo de Edición Gráfica Catastral (MEG)</a:t>
            </a:r>
            <a:endParaRPr lang="es-AR" dirty="0"/>
          </a:p>
        </p:txBody>
      </p:sp>
      <p:sp>
        <p:nvSpPr>
          <p:cNvPr id="4" name="Marcador de contenido 3"/>
          <p:cNvSpPr>
            <a:spLocks noGrp="1"/>
          </p:cNvSpPr>
          <p:nvPr>
            <p:ph sz="half" idx="2"/>
          </p:nvPr>
        </p:nvSpPr>
        <p:spPr>
          <a:xfrm>
            <a:off x="3925901" y="1166477"/>
            <a:ext cx="7917054" cy="4743655"/>
          </a:xfrm>
        </p:spPr>
        <p:txBody>
          <a:bodyPr vert="horz" lIns="91440" tIns="45720" rIns="91440" bIns="45720" rtlCol="0" anchor="t">
            <a:noAutofit/>
          </a:bodyPr>
          <a:lstStyle/>
          <a:p>
            <a:pPr marL="514350" indent="-514350">
              <a:buAutoNum type="arabicPeriod"/>
            </a:pPr>
            <a:r>
              <a:rPr lang="es-AR" sz="2400" dirty="0">
                <a:ea typeface="Open Sans"/>
                <a:cs typeface="Open Sans"/>
              </a:rPr>
              <a:t>Análisis Funcional. </a:t>
            </a:r>
            <a:endParaRPr lang="es-ES" sz="2400" dirty="0"/>
          </a:p>
          <a:p>
            <a:pPr marL="514350" indent="-514350">
              <a:buAutoNum type="arabicPeriod"/>
            </a:pPr>
            <a:r>
              <a:rPr lang="es-AR" sz="2400" dirty="0">
                <a:ea typeface="Open Sans"/>
                <a:cs typeface="Open Sans"/>
              </a:rPr>
              <a:t>Verificación funcionalidades y procesos</a:t>
            </a:r>
          </a:p>
          <a:p>
            <a:pPr marL="514350" indent="-514350">
              <a:buAutoNum type="arabicPeriod"/>
            </a:pPr>
            <a:r>
              <a:rPr lang="es-AR" sz="2400" dirty="0">
                <a:ea typeface="Open Sans"/>
                <a:cs typeface="Open Sans"/>
              </a:rPr>
              <a:t>Desarrollo de funciones necesarias:</a:t>
            </a:r>
          </a:p>
          <a:p>
            <a:pPr lvl="2">
              <a:buFont typeface="Wingdings" panose="020B0604020202020204" pitchFamily="34" charset="0"/>
              <a:buChar char="ü"/>
            </a:pPr>
            <a:r>
              <a:rPr lang="es-AR" sz="2400" dirty="0">
                <a:ea typeface="Open Sans"/>
                <a:cs typeface="Open Sans"/>
              </a:rPr>
              <a:t>Integración con el Sistema de Seguridad </a:t>
            </a:r>
            <a:endParaRPr lang="es-AR" sz="2400" dirty="0"/>
          </a:p>
          <a:p>
            <a:pPr lvl="2">
              <a:buFont typeface="Wingdings" panose="020B0604020202020204" pitchFamily="34" charset="0"/>
              <a:buChar char="ü"/>
            </a:pPr>
            <a:r>
              <a:rPr lang="es-AR" sz="2400" dirty="0">
                <a:ea typeface="Open Sans"/>
                <a:cs typeface="Open Sans"/>
              </a:rPr>
              <a:t>Acceso a la Bandeja de Trámites desde QGIS</a:t>
            </a:r>
          </a:p>
          <a:p>
            <a:pPr lvl="2">
              <a:buFont typeface="Wingdings" panose="020B0604020202020204" pitchFamily="34" charset="0"/>
              <a:buChar char="ü"/>
            </a:pPr>
            <a:r>
              <a:rPr lang="es-AR" sz="2400" dirty="0">
                <a:ea typeface="Open Sans"/>
                <a:cs typeface="Open Sans"/>
              </a:rPr>
              <a:t>Acceso a los objetos gráficos</a:t>
            </a:r>
          </a:p>
          <a:p>
            <a:pPr lvl="2">
              <a:buFont typeface="Wingdings" panose="020B0604020202020204" pitchFamily="34" charset="0"/>
              <a:buChar char="ü"/>
            </a:pPr>
            <a:r>
              <a:rPr lang="es-AR" sz="2400" dirty="0">
                <a:ea typeface="Open Sans"/>
                <a:cs typeface="Open Sans"/>
              </a:rPr>
              <a:t>Búsquedas y consultas gráficas</a:t>
            </a:r>
          </a:p>
          <a:p>
            <a:pPr lvl="2">
              <a:buFont typeface="Wingdings" panose="020B0604020202020204" pitchFamily="34" charset="0"/>
              <a:buChar char="ü"/>
            </a:pPr>
            <a:r>
              <a:rPr lang="es-AR" sz="2400" dirty="0">
                <a:ea typeface="Open Sans"/>
                <a:cs typeface="Open Sans"/>
              </a:rPr>
              <a:t>Mantenedor de calles</a:t>
            </a:r>
          </a:p>
          <a:p>
            <a:pPr marL="514350" indent="-514350">
              <a:buAutoNum type="arabicPeriod"/>
            </a:pPr>
            <a:r>
              <a:rPr lang="es-AR" sz="2400" dirty="0">
                <a:ea typeface="Open Sans"/>
                <a:cs typeface="Open Sans"/>
              </a:rPr>
              <a:t>Desarrollos necesarios sobre la plataforma QGIS</a:t>
            </a:r>
          </a:p>
          <a:p>
            <a:pPr marL="514350" indent="-514350">
              <a:buAutoNum type="arabicPeriod"/>
            </a:pPr>
            <a:r>
              <a:rPr lang="es-AR" sz="2400" dirty="0">
                <a:ea typeface="Open Sans"/>
                <a:cs typeface="Open Sans"/>
              </a:rPr>
              <a:t>Capacitación en el uso e instalación de la herramienta QIS</a:t>
            </a:r>
          </a:p>
          <a:p>
            <a:pPr marL="514350" indent="-514350">
              <a:buAutoNum type="arabicPeriod"/>
            </a:pPr>
            <a:r>
              <a:rPr lang="es-AR" sz="2400" dirty="0">
                <a:ea typeface="Open Sans"/>
                <a:cs typeface="Open Sans"/>
              </a:rPr>
              <a:t>Implementación del módulo en </a:t>
            </a:r>
            <a:r>
              <a:rPr lang="es-AR" sz="2400" dirty="0" smtClean="0">
                <a:ea typeface="Open Sans"/>
                <a:cs typeface="Open Sans"/>
              </a:rPr>
              <a:t>producción</a:t>
            </a:r>
            <a:endParaRPr lang="en-US" sz="2400" dirty="0"/>
          </a:p>
        </p:txBody>
      </p:sp>
      <p:pic>
        <p:nvPicPr>
          <p:cNvPr id="6" name="Imagen 5"/>
          <p:cNvPicPr>
            <a:picLocks noChangeAspect="1"/>
          </p:cNvPicPr>
          <p:nvPr/>
        </p:nvPicPr>
        <p:blipFill>
          <a:blip r:embed="rId2"/>
          <a:stretch>
            <a:fillRect/>
          </a:stretch>
        </p:blipFill>
        <p:spPr>
          <a:xfrm>
            <a:off x="1604260" y="2867842"/>
            <a:ext cx="1433052" cy="1340927"/>
          </a:xfrm>
          <a:prstGeom prst="rect">
            <a:avLst/>
          </a:prstGeom>
        </p:spPr>
      </p:pic>
    </p:spTree>
    <p:extLst>
      <p:ext uri="{BB962C8B-B14F-4D97-AF65-F5344CB8AC3E}">
        <p14:creationId xmlns:p14="http://schemas.microsoft.com/office/powerpoint/2010/main" val="297128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Desarrollado por</a:t>
            </a:r>
            <a:endParaRPr lang="es-AR" dirty="0"/>
          </a:p>
        </p:txBody>
      </p:sp>
      <p:sp>
        <p:nvSpPr>
          <p:cNvPr id="3" name="Marcador de contenido 2"/>
          <p:cNvSpPr>
            <a:spLocks noGrp="1"/>
          </p:cNvSpPr>
          <p:nvPr>
            <p:ph idx="1"/>
          </p:nvPr>
        </p:nvSpPr>
        <p:spPr/>
        <p:txBody>
          <a:bodyPr>
            <a:normAutofit fontScale="92500" lnSpcReduction="20000"/>
          </a:bodyPr>
          <a:lstStyle/>
          <a:p>
            <a:pPr algn="just"/>
            <a:r>
              <a:rPr lang="es-AR" dirty="0"/>
              <a:t>La experiencia en la utilización de este tipo de herramienta nos permite dar un salto tecnológico con un lenguaje de programación moderno y que a través del desarrollo de </a:t>
            </a:r>
            <a:r>
              <a:rPr lang="es-AR" b="1" dirty="0" err="1"/>
              <a:t>APIs</a:t>
            </a:r>
            <a:r>
              <a:rPr lang="es-AR" dirty="0"/>
              <a:t> y la utilización de </a:t>
            </a:r>
            <a:r>
              <a:rPr lang="es-AR" b="1" dirty="0" err="1"/>
              <a:t>Geoservicios</a:t>
            </a:r>
            <a:r>
              <a:rPr lang="es-AR" dirty="0"/>
              <a:t> nos permite no solo facilitar la intercomunicación de los datos espaciales sino también su edición o actualización de manera descentralizada, siempre permitiendo integrarse con datos de las </a:t>
            </a:r>
            <a:r>
              <a:rPr lang="es-AR" b="1" dirty="0" err="1"/>
              <a:t>IDEs</a:t>
            </a:r>
            <a:r>
              <a:rPr lang="es-AR" dirty="0"/>
              <a:t> (Infraestructuras de Datos Espaciales) y de otras fuentes de información. </a:t>
            </a:r>
          </a:p>
          <a:p>
            <a:r>
              <a:rPr lang="es-AR" dirty="0" err="1"/>
              <a:t>Geosystems</a:t>
            </a:r>
            <a:r>
              <a:rPr lang="es-AR" dirty="0"/>
              <a:t> ha desarrollado un módulo de edición gráfica catastral para el proyecto de Sistema de Información Territorial provincia de Corrientes en el marco del financiamiento de BID. </a:t>
            </a:r>
          </a:p>
          <a:p>
            <a:r>
              <a:rPr lang="es-AR" dirty="0"/>
              <a:t>Otra experiencia con la misma solución fue en el ambiente privado para British Telecom empresa de comunicaciones en donde no solo se realiza edición de cartografía sino todo lo relacionado a la gestión de redes y fibra. </a:t>
            </a:r>
          </a:p>
        </p:txBody>
      </p:sp>
      <p:pic>
        <p:nvPicPr>
          <p:cNvPr id="4" name="Imagen 3">
            <a:extLst>
              <a:ext uri="{FF2B5EF4-FFF2-40B4-BE49-F238E27FC236}">
                <a16:creationId xmlns:a16="http://schemas.microsoft.com/office/drawing/2014/main" id="{64BDD58F-9EDE-4289-99F3-1D62045D9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619" y="566878"/>
            <a:ext cx="3063639" cy="951552"/>
          </a:xfrm>
          <a:prstGeom prst="rect">
            <a:avLst/>
          </a:prstGeom>
        </p:spPr>
      </p:pic>
    </p:spTree>
    <p:extLst>
      <p:ext uri="{BB962C8B-B14F-4D97-AF65-F5344CB8AC3E}">
        <p14:creationId xmlns:p14="http://schemas.microsoft.com/office/powerpoint/2010/main" val="375992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38200" y="230188"/>
            <a:ext cx="1433052" cy="1340927"/>
          </a:xfrm>
          <a:prstGeom prst="rect">
            <a:avLst/>
          </a:prstGeom>
        </p:spPr>
      </p:pic>
      <p:graphicFrame>
        <p:nvGraphicFramePr>
          <p:cNvPr id="10" name="Diagrama 10">
            <a:extLst>
              <a:ext uri="{FF2B5EF4-FFF2-40B4-BE49-F238E27FC236}">
                <a16:creationId xmlns:a16="http://schemas.microsoft.com/office/drawing/2014/main" id="{EBC115B9-0AD9-08B3-5706-FFB891D1AEEC}"/>
              </a:ext>
            </a:extLst>
          </p:cNvPr>
          <p:cNvGraphicFramePr/>
          <p:nvPr>
            <p:extLst>
              <p:ext uri="{D42A27DB-BD31-4B8C-83A1-F6EECF244321}">
                <p14:modId xmlns:p14="http://schemas.microsoft.com/office/powerpoint/2010/main" val="1843025813"/>
              </p:ext>
            </p:extLst>
          </p:nvPr>
        </p:nvGraphicFramePr>
        <p:xfrm>
          <a:off x="916330" y="693517"/>
          <a:ext cx="10513669" cy="549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p:txBody>
          <a:bodyPr/>
          <a:lstStyle/>
          <a:p>
            <a:pPr algn="ctr"/>
            <a:r>
              <a:rPr lang="es-AR" dirty="0"/>
              <a:t>Metodología del desarrollo del MEG</a:t>
            </a:r>
          </a:p>
        </p:txBody>
      </p:sp>
    </p:spTree>
    <p:extLst>
      <p:ext uri="{BB962C8B-B14F-4D97-AF65-F5344CB8AC3E}">
        <p14:creationId xmlns:p14="http://schemas.microsoft.com/office/powerpoint/2010/main" val="396502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Análisis </a:t>
            </a:r>
            <a:r>
              <a:rPr lang="es-AR" dirty="0"/>
              <a:t>del desarrollo del MEG</a:t>
            </a:r>
          </a:p>
        </p:txBody>
      </p:sp>
      <p:sp>
        <p:nvSpPr>
          <p:cNvPr id="3" name="Marcador de contenido 2"/>
          <p:cNvSpPr>
            <a:spLocks noGrp="1"/>
          </p:cNvSpPr>
          <p:nvPr>
            <p:ph sz="half" idx="1"/>
          </p:nvPr>
        </p:nvSpPr>
        <p:spPr>
          <a:xfrm>
            <a:off x="510251" y="2577979"/>
            <a:ext cx="4109013" cy="2142503"/>
          </a:xfrm>
        </p:spPr>
        <p:txBody>
          <a:bodyPr vert="horz" lIns="91440" tIns="45720" rIns="91440" bIns="45720" rtlCol="0" anchor="t">
            <a:normAutofit fontScale="92500" lnSpcReduction="10000"/>
          </a:bodyPr>
          <a:lstStyle/>
          <a:p>
            <a:pPr marL="0" indent="0">
              <a:buNone/>
            </a:pPr>
            <a:r>
              <a:rPr lang="es-AR" dirty="0">
                <a:ea typeface="Open Sans"/>
                <a:cs typeface="Open Sans"/>
              </a:rPr>
              <a:t>Como resultado del proyecto se obtuvo el Nuevo Módulo Edición Grafico (MEG), el cual está pensado para ser utilizado por todas las áreas involucradas </a:t>
            </a:r>
            <a:endParaRPr lang="es-AR" dirty="0"/>
          </a:p>
        </p:txBody>
      </p:sp>
      <p:sp>
        <p:nvSpPr>
          <p:cNvPr id="8" name="Marcador de contenido 2">
            <a:extLst>
              <a:ext uri="{FF2B5EF4-FFF2-40B4-BE49-F238E27FC236}">
                <a16:creationId xmlns:a16="http://schemas.microsoft.com/office/drawing/2014/main" id="{01F971D4-B690-27DC-5505-C5859D774CA1}"/>
              </a:ext>
            </a:extLst>
          </p:cNvPr>
          <p:cNvSpPr txBox="1">
            <a:spLocks/>
          </p:cNvSpPr>
          <p:nvPr/>
        </p:nvSpPr>
        <p:spPr>
          <a:xfrm>
            <a:off x="5543309" y="1389645"/>
            <a:ext cx="6452884"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AR" dirty="0"/>
          </a:p>
          <a:p>
            <a:r>
              <a:rPr lang="es-AR" b="1" dirty="0">
                <a:ea typeface="Open Sans"/>
                <a:cs typeface="Open Sans"/>
              </a:rPr>
              <a:t>Área de Cartografía </a:t>
            </a:r>
            <a:endParaRPr lang="es-AR" b="1" dirty="0"/>
          </a:p>
          <a:p>
            <a:r>
              <a:rPr lang="es-AR" b="1" dirty="0">
                <a:ea typeface="Open Sans"/>
                <a:cs typeface="Open Sans"/>
              </a:rPr>
              <a:t>Área de Saneamiento Parcelario </a:t>
            </a:r>
            <a:endParaRPr lang="es-AR" b="1" dirty="0"/>
          </a:p>
          <a:p>
            <a:r>
              <a:rPr lang="es-AR" b="1" dirty="0">
                <a:ea typeface="Open Sans"/>
                <a:cs typeface="Open Sans"/>
              </a:rPr>
              <a:t>Área de Reclamos </a:t>
            </a:r>
            <a:endParaRPr lang="es-AR" b="1" dirty="0"/>
          </a:p>
          <a:p>
            <a:r>
              <a:rPr lang="es-AR" b="1" dirty="0">
                <a:ea typeface="Open Sans"/>
                <a:cs typeface="Open Sans"/>
              </a:rPr>
              <a:t>Área de Valores </a:t>
            </a:r>
            <a:endParaRPr lang="es-AR" b="1" dirty="0"/>
          </a:p>
          <a:p>
            <a:r>
              <a:rPr lang="es-AR" b="1" dirty="0">
                <a:ea typeface="Open Sans"/>
                <a:cs typeface="Open Sans"/>
              </a:rPr>
              <a:t>Área de Unidad Técnica Territorial </a:t>
            </a:r>
            <a:endParaRPr lang="es-AR" b="1" dirty="0"/>
          </a:p>
          <a:p>
            <a:r>
              <a:rPr lang="es-AR" b="1" dirty="0">
                <a:ea typeface="Open Sans"/>
                <a:cs typeface="Open Sans"/>
              </a:rPr>
              <a:t>Área de Mensura, Carga Gráfica y Alfanumérica </a:t>
            </a:r>
            <a:endParaRPr lang="es-AR" b="1" dirty="0"/>
          </a:p>
          <a:p>
            <a:r>
              <a:rPr lang="es-AR" b="1" dirty="0">
                <a:ea typeface="Open Sans"/>
                <a:cs typeface="Open Sans"/>
              </a:rPr>
              <a:t>Área de sistemas </a:t>
            </a:r>
            <a:endParaRPr lang="es-AR" b="1" dirty="0"/>
          </a:p>
        </p:txBody>
      </p:sp>
      <p:sp>
        <p:nvSpPr>
          <p:cNvPr id="9" name="Abrir llave 8">
            <a:extLst>
              <a:ext uri="{FF2B5EF4-FFF2-40B4-BE49-F238E27FC236}">
                <a16:creationId xmlns:a16="http://schemas.microsoft.com/office/drawing/2014/main" id="{1A642B12-40EE-6365-3E3A-4B3DC774E9B0}"/>
              </a:ext>
            </a:extLst>
          </p:cNvPr>
          <p:cNvSpPr/>
          <p:nvPr/>
        </p:nvSpPr>
        <p:spPr>
          <a:xfrm>
            <a:off x="4966908" y="1785394"/>
            <a:ext cx="636605" cy="3694252"/>
          </a:xfrm>
          <a:prstGeom prst="leftBrac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869423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7492251DB6C48A04798D79919DEB0" ma:contentTypeVersion="14" ma:contentTypeDescription="Create a new document." ma:contentTypeScope="" ma:versionID="744e01b913f6610915742b0c0cca811a">
  <xsd:schema xmlns:xsd="http://www.w3.org/2001/XMLSchema" xmlns:xs="http://www.w3.org/2001/XMLSchema" xmlns:p="http://schemas.microsoft.com/office/2006/metadata/properties" xmlns:ns3="a59dbf0e-6295-427e-b2a6-133077f7b449" xmlns:ns4="d179fc83-a110-4345-bfc6-32473e3a8675" targetNamespace="http://schemas.microsoft.com/office/2006/metadata/properties" ma:root="true" ma:fieldsID="2b7aa7e00b2f5ddf84fc4894da6d0ee7" ns3:_="" ns4:_="">
    <xsd:import namespace="a59dbf0e-6295-427e-b2a6-133077f7b449"/>
    <xsd:import namespace="d179fc83-a110-4345-bfc6-32473e3a867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dbf0e-6295-427e-b2a6-133077f7b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79fc83-a110-4345-bfc6-32473e3a86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CA5571-17A2-4527-B28A-B91EA7D60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dbf0e-6295-427e-b2a6-133077f7b449"/>
    <ds:schemaRef ds:uri="d179fc83-a110-4345-bfc6-32473e3a86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E4CC5-7E60-44B1-B322-AEFE21F811B2}">
  <ds:schemaRefs>
    <ds:schemaRef ds:uri="http://schemas.microsoft.com/sharepoint/v3/contenttype/forms"/>
  </ds:schemaRefs>
</ds:datastoreItem>
</file>

<file path=customXml/itemProps3.xml><?xml version="1.0" encoding="utf-8"?>
<ds:datastoreItem xmlns:ds="http://schemas.openxmlformats.org/officeDocument/2006/customXml" ds:itemID="{C2EBDA92-B36C-4611-AC2C-491D8FC04A4A}">
  <ds:schemaRefs>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http://purl.org/dc/terms/"/>
    <ds:schemaRef ds:uri="d179fc83-a110-4345-bfc6-32473e3a8675"/>
    <ds:schemaRef ds:uri="a59dbf0e-6295-427e-b2a6-133077f7b44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1084</TotalTime>
  <Words>1442</Words>
  <Application>Microsoft Office PowerPoint</Application>
  <PresentationFormat>Panorámica</PresentationFormat>
  <Paragraphs>150</Paragraphs>
  <Slides>21</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Open Sans</vt:lpstr>
      <vt:lpstr>Wingdings</vt:lpstr>
      <vt:lpstr>Tema de Office</vt:lpstr>
      <vt:lpstr>Módulo de Edición Gráfica Catastral Utilizando QGIS (software libre) </vt:lpstr>
      <vt:lpstr>Introducción</vt:lpstr>
      <vt:lpstr>Historia del Proyecto</vt:lpstr>
      <vt:lpstr>Objetivo del Proyecto</vt:lpstr>
      <vt:lpstr>Nuevo Módulo de Edición Gráfica Catastral (MEG)</vt:lpstr>
      <vt:lpstr>Nuevo Módulo de Edición Gráfica Catastral (MEG)</vt:lpstr>
      <vt:lpstr>Desarrollado por</vt:lpstr>
      <vt:lpstr>Metodología del desarrollo del MEG</vt:lpstr>
      <vt:lpstr>Análisis del desarrollo del MEG</vt:lpstr>
      <vt:lpstr>Análisis del desarrollo del MEG</vt:lpstr>
      <vt:lpstr>Presentación de PowerPoint</vt:lpstr>
      <vt:lpstr>Presentación de PowerPoint</vt:lpstr>
      <vt:lpstr>Acceso al modulo MEG</vt:lpstr>
      <vt:lpstr>Búsqueda y Consulta cartográfica</vt:lpstr>
      <vt:lpstr>Bandeja de tramites</vt:lpstr>
      <vt:lpstr>Bandeja de trámites</vt:lpstr>
      <vt:lpstr>Bandeja de trámites</vt:lpstr>
      <vt:lpstr>Presentación de PowerPoint</vt:lpstr>
      <vt:lpstr>Presentación de PowerPoint</vt:lpstr>
      <vt:lpstr>¡GRACIAS!</vt:lpstr>
      <vt:lpstr>Sitio Web</vt:lpstr>
    </vt:vector>
  </TitlesOfParts>
  <Company>Gobierno de Cordoba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Borgogno</dc:creator>
  <cp:lastModifiedBy>Diego Cid</cp:lastModifiedBy>
  <cp:revision>285</cp:revision>
  <dcterms:created xsi:type="dcterms:W3CDTF">2022-06-08T21:55:27Z</dcterms:created>
  <dcterms:modified xsi:type="dcterms:W3CDTF">2022-06-30T14:57:33Z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0x0101006457492251DB6C48A04798D79919DEB0</vt:lpwstr>
  </property>
</Properties>
</file>