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5050"/>
    <a:srgbClr val="DC9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B0BF-ECFE-4559-8224-B78685049A5F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38763-13CA-433C-98E4-EFBDE9505D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405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23FA-52FE-4F12-9812-6E02953CF1DE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37604-8AAA-4B82-8FA1-A1EA482F4C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31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64496" y="1871522"/>
            <a:ext cx="7947586" cy="1723894"/>
          </a:xfrm>
        </p:spPr>
        <p:txBody>
          <a:bodyPr anchor="b">
            <a:normAutofit/>
          </a:bodyPr>
          <a:lstStyle>
            <a:lvl1pPr algn="r">
              <a:defRPr sz="4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64495" y="3687491"/>
            <a:ext cx="7947587" cy="1286156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5" y="5774534"/>
            <a:ext cx="2642565" cy="610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530" y="5774534"/>
            <a:ext cx="714328" cy="5664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5" y="5774534"/>
            <a:ext cx="588089" cy="5175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1" y="417902"/>
            <a:ext cx="2260630" cy="20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4251562" y="2924650"/>
            <a:ext cx="3688875" cy="1101428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s-ES" dirty="0" smtClean="0"/>
              <a:t>¡GRACIAS!</a:t>
            </a:r>
            <a:endParaRPr lang="es-AR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7" y="5866363"/>
            <a:ext cx="2642565" cy="6105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489567"/>
            <a:ext cx="2260630" cy="20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0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7" name="Conector recto 6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0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7C96-7D6E-4A40-B6D7-EE5E3E6E3D31}" type="datetimeFigureOut">
              <a:rPr lang="es-AR" smtClean="0"/>
              <a:t>29/06/2022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7ADE-F5EE-483A-B01C-1B1F43E4B8A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66" y="-76029"/>
            <a:ext cx="922571" cy="11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AR" sz="3600" b="1" i="0" u="none" strike="noStrike" kern="1200" cap="none" dirty="0">
          <a:solidFill>
            <a:srgbClr val="538CD5"/>
          </a:solidFill>
          <a:latin typeface="+mn-lt"/>
          <a:ea typeface="Open Sans"/>
          <a:cs typeface="Open Sans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1188" y="1460307"/>
            <a:ext cx="8700894" cy="2279176"/>
          </a:xfrm>
        </p:spPr>
        <p:txBody>
          <a:bodyPr>
            <a:normAutofit fontScale="90000"/>
          </a:bodyPr>
          <a:lstStyle/>
          <a:p>
            <a:r>
              <a:rPr lang="es-AR" dirty="0"/>
              <a:t>Estrategia de abordaje integral del Cáncer de mama.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3600" b="0" dirty="0" smtClean="0">
                <a:solidFill>
                  <a:srgbClr val="DC9123"/>
                </a:solidFill>
              </a:rPr>
              <a:t>Distribución </a:t>
            </a:r>
            <a:r>
              <a:rPr lang="es-AR" sz="3600" b="0" dirty="0">
                <a:solidFill>
                  <a:srgbClr val="DC9123"/>
                </a:solidFill>
              </a:rPr>
              <a:t>de </a:t>
            </a:r>
            <a:r>
              <a:rPr lang="es-AR" sz="3600" b="0" dirty="0" err="1">
                <a:solidFill>
                  <a:srgbClr val="DC9123"/>
                </a:solidFill>
              </a:rPr>
              <a:t>mamógrafos</a:t>
            </a:r>
            <a:r>
              <a:rPr lang="es-AR" sz="3600" b="0" dirty="0">
                <a:solidFill>
                  <a:srgbClr val="DC9123"/>
                </a:solidFill>
              </a:rPr>
              <a:t> según variables significativas en la Provincia de Córdoba.</a:t>
            </a:r>
            <a:r>
              <a:rPr lang="es-AR" sz="3600" b="0" dirty="0" smtClean="0">
                <a:solidFill>
                  <a:srgbClr val="DC9123"/>
                </a:solidFill>
              </a:rPr>
              <a:t> </a:t>
            </a:r>
            <a:endParaRPr lang="es-AR" sz="3600" b="0" dirty="0">
              <a:solidFill>
                <a:srgbClr val="DC912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4710" y="4328937"/>
            <a:ext cx="8837372" cy="720736"/>
          </a:xfrm>
        </p:spPr>
        <p:txBody>
          <a:bodyPr>
            <a:normAutofit/>
          </a:bodyPr>
          <a:lstStyle/>
          <a:p>
            <a:r>
              <a:rPr lang="es-AR" sz="2000" b="0" dirty="0">
                <a:solidFill>
                  <a:schemeClr val="accent5"/>
                </a:solidFill>
              </a:rPr>
              <a:t>Comes Brunetto, </a:t>
            </a:r>
            <a:r>
              <a:rPr lang="es-AR" sz="2000" b="0" dirty="0" smtClean="0">
                <a:solidFill>
                  <a:schemeClr val="accent5"/>
                </a:solidFill>
              </a:rPr>
              <a:t>Celeste; </a:t>
            </a:r>
            <a:r>
              <a:rPr lang="es-AR" sz="2000" b="0" dirty="0">
                <a:solidFill>
                  <a:schemeClr val="accent5"/>
                </a:solidFill>
              </a:rPr>
              <a:t>Mariani, María </a:t>
            </a:r>
            <a:r>
              <a:rPr lang="es-AR" sz="2000" b="0" dirty="0" smtClean="0">
                <a:solidFill>
                  <a:schemeClr val="accent5"/>
                </a:solidFill>
              </a:rPr>
              <a:t>Laura; </a:t>
            </a:r>
            <a:r>
              <a:rPr lang="es-AR" sz="2000" b="0" dirty="0">
                <a:solidFill>
                  <a:schemeClr val="accent5"/>
                </a:solidFill>
              </a:rPr>
              <a:t>Calvo, </a:t>
            </a:r>
            <a:r>
              <a:rPr lang="es-AR" sz="2000" b="0" dirty="0" smtClean="0">
                <a:solidFill>
                  <a:schemeClr val="accent5"/>
                </a:solidFill>
              </a:rPr>
              <a:t>Daniela; </a:t>
            </a:r>
            <a:r>
              <a:rPr lang="es-AR" sz="2000" b="0" dirty="0" err="1">
                <a:solidFill>
                  <a:schemeClr val="accent5"/>
                </a:solidFill>
              </a:rPr>
              <a:t>Badrán</a:t>
            </a:r>
            <a:r>
              <a:rPr lang="es-AR" sz="2000" b="0" dirty="0">
                <a:solidFill>
                  <a:schemeClr val="accent5"/>
                </a:solidFill>
              </a:rPr>
              <a:t>, </a:t>
            </a:r>
            <a:r>
              <a:rPr lang="es-AR" sz="2000" b="0" dirty="0" smtClean="0">
                <a:solidFill>
                  <a:schemeClr val="accent5"/>
                </a:solidFill>
              </a:rPr>
              <a:t>Leila; </a:t>
            </a:r>
            <a:r>
              <a:rPr lang="es-AR" sz="2000" b="0" dirty="0" err="1">
                <a:solidFill>
                  <a:schemeClr val="accent5"/>
                </a:solidFill>
              </a:rPr>
              <a:t>Gaydou</a:t>
            </a:r>
            <a:r>
              <a:rPr lang="es-AR" sz="2000" b="0" dirty="0">
                <a:solidFill>
                  <a:schemeClr val="accent5"/>
                </a:solidFill>
              </a:rPr>
              <a:t>, Juan </a:t>
            </a:r>
            <a:r>
              <a:rPr lang="es-AR" sz="2000" b="0" dirty="0" smtClean="0">
                <a:solidFill>
                  <a:schemeClr val="accent5"/>
                </a:solidFill>
              </a:rPr>
              <a:t>Pablo; </a:t>
            </a:r>
            <a:r>
              <a:rPr lang="es-AR" sz="2000" b="0" dirty="0" err="1">
                <a:solidFill>
                  <a:schemeClr val="accent5"/>
                </a:solidFill>
              </a:rPr>
              <a:t>Tsernotopulos</a:t>
            </a:r>
            <a:r>
              <a:rPr lang="es-AR" sz="2000" b="0" dirty="0">
                <a:solidFill>
                  <a:schemeClr val="accent5"/>
                </a:solidFill>
              </a:rPr>
              <a:t>, </a:t>
            </a:r>
            <a:r>
              <a:rPr lang="es-AR" sz="2000" b="0" dirty="0" smtClean="0">
                <a:solidFill>
                  <a:schemeClr val="accent5"/>
                </a:solidFill>
              </a:rPr>
              <a:t>Marina; </a:t>
            </a:r>
            <a:r>
              <a:rPr lang="es-AR" sz="2000" b="0" dirty="0" err="1">
                <a:solidFill>
                  <a:schemeClr val="accent5"/>
                </a:solidFill>
              </a:rPr>
              <a:t>Bullano</a:t>
            </a:r>
            <a:r>
              <a:rPr lang="es-AR" sz="2000" b="0" dirty="0">
                <a:solidFill>
                  <a:schemeClr val="accent5"/>
                </a:solidFill>
              </a:rPr>
              <a:t>, </a:t>
            </a:r>
            <a:r>
              <a:rPr lang="es-AR" sz="2000" b="0" dirty="0" smtClean="0">
                <a:solidFill>
                  <a:schemeClr val="accent5"/>
                </a:solidFill>
              </a:rPr>
              <a:t>Florencia; </a:t>
            </a:r>
            <a:r>
              <a:rPr lang="es-AR" sz="2000" b="0" dirty="0" err="1">
                <a:solidFill>
                  <a:schemeClr val="accent5"/>
                </a:solidFill>
              </a:rPr>
              <a:t>Butinof</a:t>
            </a:r>
            <a:r>
              <a:rPr lang="es-AR" sz="2000" b="0" dirty="0">
                <a:solidFill>
                  <a:schemeClr val="accent5"/>
                </a:solidFill>
              </a:rPr>
              <a:t>, </a:t>
            </a:r>
            <a:r>
              <a:rPr lang="es-AR" sz="2000" b="0" dirty="0" smtClean="0">
                <a:solidFill>
                  <a:schemeClr val="accent5"/>
                </a:solidFill>
              </a:rPr>
              <a:t>Mariana.</a:t>
            </a:r>
            <a:endParaRPr lang="es-AR" sz="2000" b="0" dirty="0">
              <a:solidFill>
                <a:schemeClr val="accent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58" y="5639127"/>
            <a:ext cx="6729091" cy="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0698" y="4872828"/>
            <a:ext cx="7287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 smtClean="0">
                <a:solidFill>
                  <a:srgbClr val="000000"/>
                </a:solidFill>
              </a:rPr>
              <a:t>Diseño de </a:t>
            </a:r>
            <a:r>
              <a:rPr lang="es-AR" dirty="0">
                <a:solidFill>
                  <a:srgbClr val="000000"/>
                </a:solidFill>
              </a:rPr>
              <a:t>redes de complejidad creciente, identificando características específicas de las poblaciones y las instalaciones sanitarias en la provincia de Córdoba, a fin de disminuir la brecha de acceso a los servicios de salud. 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87" y="6206567"/>
            <a:ext cx="5390872" cy="7606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750" l="4167" r="97833">
                        <a14:backgroundMark x1="50833" y1="18250" x2="50833" y2="1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39"/>
          <a:stretch/>
        </p:blipFill>
        <p:spPr>
          <a:xfrm>
            <a:off x="429645" y="239151"/>
            <a:ext cx="4797446" cy="5995552"/>
          </a:xfrm>
          <a:prstGeom prst="rect">
            <a:avLst/>
          </a:prstGeom>
          <a:effectLst/>
        </p:spPr>
      </p:pic>
      <p:sp>
        <p:nvSpPr>
          <p:cNvPr id="5" name="Elipse 4"/>
          <p:cNvSpPr/>
          <p:nvPr/>
        </p:nvSpPr>
        <p:spPr>
          <a:xfrm>
            <a:off x="1971676" y="132873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1662114" y="1690689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2314576" y="2433639"/>
            <a:ext cx="228600" cy="228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2428876" y="771521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1752596" y="193833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3184169" y="1762126"/>
            <a:ext cx="80963" cy="8096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/>
          <p:cNvSpPr/>
          <p:nvPr/>
        </p:nvSpPr>
        <p:spPr>
          <a:xfrm>
            <a:off x="2886076" y="224313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3038476" y="2559315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3490919" y="254793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1962146" y="102585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1938339" y="1928815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3150832" y="2286002"/>
            <a:ext cx="114300" cy="1143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/>
          <p:cNvSpPr/>
          <p:nvPr/>
        </p:nvSpPr>
        <p:spPr>
          <a:xfrm>
            <a:off x="3576398" y="1987074"/>
            <a:ext cx="114300" cy="1143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/>
          <p:cNvSpPr/>
          <p:nvPr/>
        </p:nvSpPr>
        <p:spPr>
          <a:xfrm>
            <a:off x="3852869" y="2452690"/>
            <a:ext cx="114300" cy="1143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Elipse 18"/>
          <p:cNvSpPr/>
          <p:nvPr/>
        </p:nvSpPr>
        <p:spPr>
          <a:xfrm>
            <a:off x="3237009" y="3379601"/>
            <a:ext cx="138106" cy="138106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3890400" y="623099"/>
            <a:ext cx="70882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Open Sans"/>
              </a:rPr>
              <a:t>CÁNCER DE MAMA </a:t>
            </a:r>
          </a:p>
          <a:p>
            <a:pPr algn="r"/>
            <a:r>
              <a:rPr lang="es-AR" sz="2400" b="1" dirty="0" smtClean="0">
                <a:solidFill>
                  <a:schemeClr val="accent1"/>
                </a:solidFill>
                <a:ea typeface="Open Sans"/>
                <a:cs typeface="Open Sans"/>
              </a:rPr>
              <a:t>una </a:t>
            </a:r>
            <a:r>
              <a:rPr lang="es-AR" sz="2400" b="1" dirty="0">
                <a:solidFill>
                  <a:schemeClr val="accent1"/>
                </a:solidFill>
                <a:ea typeface="Open Sans"/>
                <a:cs typeface="Open Sans"/>
              </a:rPr>
              <a:t>de las principales causas de </a:t>
            </a:r>
            <a:r>
              <a:rPr lang="es-AR" sz="2400" b="1" dirty="0" smtClean="0">
                <a:solidFill>
                  <a:schemeClr val="accent1"/>
                </a:solidFill>
                <a:ea typeface="Open Sans"/>
                <a:cs typeface="Open Sans"/>
              </a:rPr>
              <a:t>ENFERMEDAD </a:t>
            </a:r>
            <a:r>
              <a:rPr lang="es-AR" sz="2400" b="1" dirty="0">
                <a:solidFill>
                  <a:schemeClr val="accent1"/>
                </a:solidFill>
                <a:ea typeface="Open Sans"/>
                <a:cs typeface="Open Sans"/>
              </a:rPr>
              <a:t>y </a:t>
            </a:r>
            <a:r>
              <a:rPr lang="es-AR" sz="2400" b="1" dirty="0" smtClean="0">
                <a:solidFill>
                  <a:schemeClr val="accent1"/>
                </a:solidFill>
                <a:ea typeface="Open Sans"/>
                <a:cs typeface="Open Sans"/>
              </a:rPr>
              <a:t>MUERTE entre </a:t>
            </a:r>
            <a:r>
              <a:rPr lang="es-AR" sz="2400" b="1" dirty="0">
                <a:solidFill>
                  <a:schemeClr val="accent1"/>
                </a:solidFill>
                <a:ea typeface="Open Sans"/>
                <a:cs typeface="Open Sans"/>
              </a:rPr>
              <a:t>las </a:t>
            </a:r>
            <a:r>
              <a:rPr lang="es-AR" sz="2400" b="1" dirty="0" smtClean="0">
                <a:solidFill>
                  <a:schemeClr val="accent1"/>
                </a:solidFill>
                <a:ea typeface="Open Sans"/>
                <a:cs typeface="Open Sans"/>
              </a:rPr>
              <a:t>MUJERES </a:t>
            </a:r>
            <a:endParaRPr lang="es-AR" sz="2800" b="1" dirty="0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509839" y="1559719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1904996" y="209073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/>
          <p:cNvSpPr/>
          <p:nvPr/>
        </p:nvSpPr>
        <p:spPr>
          <a:xfrm>
            <a:off x="2019296" y="1706895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lipse 25"/>
          <p:cNvSpPr/>
          <p:nvPr/>
        </p:nvSpPr>
        <p:spPr>
          <a:xfrm>
            <a:off x="1618296" y="2870918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Elipse 26"/>
          <p:cNvSpPr/>
          <p:nvPr/>
        </p:nvSpPr>
        <p:spPr>
          <a:xfrm>
            <a:off x="2281239" y="1928815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Elipse 27"/>
          <p:cNvSpPr/>
          <p:nvPr/>
        </p:nvSpPr>
        <p:spPr>
          <a:xfrm>
            <a:off x="2484734" y="2895684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Elipse 28"/>
          <p:cNvSpPr/>
          <p:nvPr/>
        </p:nvSpPr>
        <p:spPr>
          <a:xfrm>
            <a:off x="2187554" y="2106945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Elipse 29"/>
          <p:cNvSpPr/>
          <p:nvPr/>
        </p:nvSpPr>
        <p:spPr>
          <a:xfrm>
            <a:off x="1524008" y="2219328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Elipse 30"/>
          <p:cNvSpPr/>
          <p:nvPr/>
        </p:nvSpPr>
        <p:spPr>
          <a:xfrm>
            <a:off x="2224701" y="2400302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Elipse 31"/>
          <p:cNvSpPr/>
          <p:nvPr/>
        </p:nvSpPr>
        <p:spPr>
          <a:xfrm>
            <a:off x="1770696" y="3023318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/>
          <p:cNvSpPr/>
          <p:nvPr/>
        </p:nvSpPr>
        <p:spPr>
          <a:xfrm>
            <a:off x="3389409" y="3532001"/>
            <a:ext cx="138106" cy="138106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Elipse 33"/>
          <p:cNvSpPr/>
          <p:nvPr/>
        </p:nvSpPr>
        <p:spPr>
          <a:xfrm>
            <a:off x="3479890" y="3379601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Elipse 34"/>
          <p:cNvSpPr/>
          <p:nvPr/>
        </p:nvSpPr>
        <p:spPr>
          <a:xfrm>
            <a:off x="3632290" y="3532001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/>
          <p:cNvSpPr/>
          <p:nvPr/>
        </p:nvSpPr>
        <p:spPr>
          <a:xfrm>
            <a:off x="1800222" y="5316938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Elipse 36"/>
          <p:cNvSpPr/>
          <p:nvPr/>
        </p:nvSpPr>
        <p:spPr>
          <a:xfrm>
            <a:off x="1952622" y="5469338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/>
          <p:cNvSpPr/>
          <p:nvPr/>
        </p:nvSpPr>
        <p:spPr>
          <a:xfrm>
            <a:off x="3647841" y="1862141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/>
          <p:cNvSpPr/>
          <p:nvPr/>
        </p:nvSpPr>
        <p:spPr>
          <a:xfrm>
            <a:off x="3800241" y="2014541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Elipse 39"/>
          <p:cNvSpPr/>
          <p:nvPr/>
        </p:nvSpPr>
        <p:spPr>
          <a:xfrm>
            <a:off x="2056443" y="287954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Elipse 40"/>
          <p:cNvSpPr/>
          <p:nvPr/>
        </p:nvSpPr>
        <p:spPr>
          <a:xfrm>
            <a:off x="2224701" y="327959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/>
          <p:cNvSpPr/>
          <p:nvPr/>
        </p:nvSpPr>
        <p:spPr>
          <a:xfrm>
            <a:off x="2261848" y="3572955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Elipse 42"/>
          <p:cNvSpPr/>
          <p:nvPr/>
        </p:nvSpPr>
        <p:spPr>
          <a:xfrm>
            <a:off x="2370434" y="3389125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Elipse 43"/>
          <p:cNvSpPr/>
          <p:nvPr/>
        </p:nvSpPr>
        <p:spPr>
          <a:xfrm>
            <a:off x="2556177" y="3379601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/>
          <p:cNvSpPr/>
          <p:nvPr/>
        </p:nvSpPr>
        <p:spPr>
          <a:xfrm>
            <a:off x="2522834" y="3541525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Elipse 45"/>
          <p:cNvSpPr/>
          <p:nvPr/>
        </p:nvSpPr>
        <p:spPr>
          <a:xfrm>
            <a:off x="1982861" y="5190735"/>
            <a:ext cx="138106" cy="138106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Elipse 46"/>
          <p:cNvSpPr/>
          <p:nvPr/>
        </p:nvSpPr>
        <p:spPr>
          <a:xfrm>
            <a:off x="2339954" y="2259345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/>
          <p:cNvSpPr/>
          <p:nvPr/>
        </p:nvSpPr>
        <p:spPr>
          <a:xfrm>
            <a:off x="1174094" y="258312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Elipse 48"/>
          <p:cNvSpPr/>
          <p:nvPr/>
        </p:nvSpPr>
        <p:spPr>
          <a:xfrm>
            <a:off x="2637134" y="2781384"/>
            <a:ext cx="114300" cy="1143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Elipse 49"/>
          <p:cNvSpPr/>
          <p:nvPr/>
        </p:nvSpPr>
        <p:spPr>
          <a:xfrm>
            <a:off x="1832945" y="3557742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/>
          <p:cNvSpPr/>
          <p:nvPr/>
        </p:nvSpPr>
        <p:spPr>
          <a:xfrm>
            <a:off x="2290145" y="3000524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Elipse 51"/>
          <p:cNvSpPr/>
          <p:nvPr/>
        </p:nvSpPr>
        <p:spPr>
          <a:xfrm>
            <a:off x="3045438" y="3991129"/>
            <a:ext cx="80963" cy="8096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Elipse 52"/>
          <p:cNvSpPr/>
          <p:nvPr/>
        </p:nvSpPr>
        <p:spPr>
          <a:xfrm>
            <a:off x="1823415" y="3254861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/>
          <p:cNvSpPr/>
          <p:nvPr/>
        </p:nvSpPr>
        <p:spPr>
          <a:xfrm>
            <a:off x="1880565" y="393589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Elipse 54"/>
          <p:cNvSpPr/>
          <p:nvPr/>
        </p:nvSpPr>
        <p:spPr>
          <a:xfrm>
            <a:off x="2048823" y="433594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Elipse 55"/>
          <p:cNvSpPr/>
          <p:nvPr/>
        </p:nvSpPr>
        <p:spPr>
          <a:xfrm>
            <a:off x="2085970" y="4629305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Elipse 56"/>
          <p:cNvSpPr/>
          <p:nvPr/>
        </p:nvSpPr>
        <p:spPr>
          <a:xfrm>
            <a:off x="2201223" y="4488348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Elipse 57"/>
          <p:cNvSpPr/>
          <p:nvPr/>
        </p:nvSpPr>
        <p:spPr>
          <a:xfrm>
            <a:off x="2498403" y="5010387"/>
            <a:ext cx="114300" cy="1143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/>
          <p:cNvSpPr/>
          <p:nvPr/>
        </p:nvSpPr>
        <p:spPr>
          <a:xfrm>
            <a:off x="3069251" y="3612957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/>
          <p:cNvSpPr/>
          <p:nvPr/>
        </p:nvSpPr>
        <p:spPr>
          <a:xfrm>
            <a:off x="3254994" y="3603433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Elipse 64"/>
          <p:cNvSpPr/>
          <p:nvPr/>
        </p:nvSpPr>
        <p:spPr>
          <a:xfrm>
            <a:off x="3221651" y="3765357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/>
          <p:cNvSpPr/>
          <p:nvPr/>
        </p:nvSpPr>
        <p:spPr>
          <a:xfrm>
            <a:off x="1752596" y="4242078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Elipse 66"/>
          <p:cNvSpPr/>
          <p:nvPr/>
        </p:nvSpPr>
        <p:spPr>
          <a:xfrm>
            <a:off x="1938339" y="4232554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Elipse 67"/>
          <p:cNvSpPr/>
          <p:nvPr/>
        </p:nvSpPr>
        <p:spPr>
          <a:xfrm>
            <a:off x="1904996" y="4394478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Elipse 68"/>
          <p:cNvSpPr/>
          <p:nvPr/>
        </p:nvSpPr>
        <p:spPr>
          <a:xfrm>
            <a:off x="3421866" y="4173025"/>
            <a:ext cx="138106" cy="138106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Elipse 69"/>
          <p:cNvSpPr/>
          <p:nvPr/>
        </p:nvSpPr>
        <p:spPr>
          <a:xfrm>
            <a:off x="2707691" y="4334949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" name="Elipse 70"/>
          <p:cNvSpPr/>
          <p:nvPr/>
        </p:nvSpPr>
        <p:spPr>
          <a:xfrm>
            <a:off x="3254108" y="4406381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/>
          <p:cNvSpPr/>
          <p:nvPr/>
        </p:nvSpPr>
        <p:spPr>
          <a:xfrm rot="16200000">
            <a:off x="3237009" y="3149570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Elipse 72"/>
          <p:cNvSpPr/>
          <p:nvPr/>
        </p:nvSpPr>
        <p:spPr>
          <a:xfrm rot="16200000">
            <a:off x="2958828" y="1370388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Elipse 73"/>
          <p:cNvSpPr/>
          <p:nvPr/>
        </p:nvSpPr>
        <p:spPr>
          <a:xfrm rot="16200000">
            <a:off x="3335071" y="1208464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Elipse 74"/>
          <p:cNvSpPr/>
          <p:nvPr/>
        </p:nvSpPr>
        <p:spPr>
          <a:xfrm rot="16200000">
            <a:off x="3241386" y="1386594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Elipse 75"/>
          <p:cNvSpPr/>
          <p:nvPr/>
        </p:nvSpPr>
        <p:spPr>
          <a:xfrm rot="16200000">
            <a:off x="3393786" y="1538994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Elipse 76"/>
          <p:cNvSpPr/>
          <p:nvPr/>
        </p:nvSpPr>
        <p:spPr>
          <a:xfrm>
            <a:off x="2484916" y="5683317"/>
            <a:ext cx="66674" cy="66674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Elipse 77"/>
          <p:cNvSpPr/>
          <p:nvPr/>
        </p:nvSpPr>
        <p:spPr>
          <a:xfrm>
            <a:off x="2374432" y="5579923"/>
            <a:ext cx="66674" cy="6667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" name="Elipse 78"/>
          <p:cNvSpPr/>
          <p:nvPr/>
        </p:nvSpPr>
        <p:spPr>
          <a:xfrm>
            <a:off x="2341089" y="5741847"/>
            <a:ext cx="114300" cy="1143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6" name="Grupo 105"/>
          <p:cNvGrpSpPr/>
          <p:nvPr/>
        </p:nvGrpSpPr>
        <p:grpSpPr>
          <a:xfrm>
            <a:off x="4988066" y="2059243"/>
            <a:ext cx="6037699" cy="1359988"/>
            <a:chOff x="4667999" y="2126253"/>
            <a:chExt cx="6037699" cy="1359988"/>
          </a:xfrm>
        </p:grpSpPr>
        <p:sp>
          <p:nvSpPr>
            <p:cNvPr id="80" name="Rectángulo 79"/>
            <p:cNvSpPr/>
            <p:nvPr/>
          </p:nvSpPr>
          <p:spPr>
            <a:xfrm>
              <a:off x="4667999" y="2126253"/>
              <a:ext cx="3537524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sz="4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/>
                  <a:cs typeface="Open Sans"/>
                  <a:sym typeface="Arial"/>
                </a:rPr>
                <a:t>249 </a:t>
              </a:r>
              <a:r>
                <a:rPr lang="es-AR" sz="4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/>
                  <a:cs typeface="Open Sans"/>
                  <a:sym typeface="Arial"/>
                </a:rPr>
                <a:t>municipios</a:t>
              </a:r>
              <a:endParaRPr lang="es-AR" sz="4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Open Sans"/>
                <a:sym typeface="Arial"/>
              </a:endParaRP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4751592" y="2762966"/>
              <a:ext cx="3370337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sz="4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"/>
                  <a:cs typeface="Open Sans"/>
                  <a:sym typeface="Arial"/>
                </a:rPr>
                <a:t>178 comunas</a:t>
              </a:r>
              <a:endParaRPr lang="es-AR" sz="4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Open Sans"/>
                <a:sym typeface="Arial"/>
              </a:endParaRPr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8297835" y="2248109"/>
              <a:ext cx="2407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400" i="1" dirty="0" smtClean="0"/>
                <a:t>gran </a:t>
              </a:r>
              <a:r>
                <a:rPr lang="es-AR" sz="2400" i="1" dirty="0"/>
                <a:t>diversidad en las gestiones locales de </a:t>
              </a:r>
              <a:r>
                <a:rPr lang="es-AR" sz="2400" i="1" dirty="0" smtClean="0"/>
                <a:t>salud </a:t>
              </a:r>
              <a:endParaRPr lang="es-AR" sz="2400" i="1" dirty="0"/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8246467" y="2357439"/>
              <a:ext cx="98885" cy="10316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7" name="Rectángulo 106"/>
          <p:cNvSpPr/>
          <p:nvPr/>
        </p:nvSpPr>
        <p:spPr>
          <a:xfrm>
            <a:off x="5082492" y="3380934"/>
            <a:ext cx="1875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Open Sans"/>
              </a:rPr>
              <a:t>DGIS</a:t>
            </a:r>
            <a:endParaRPr lang="es-AR" sz="4800" b="1" dirty="0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108" name="Rectángulo 107"/>
          <p:cNvSpPr/>
          <p:nvPr/>
        </p:nvSpPr>
        <p:spPr>
          <a:xfrm>
            <a:off x="6845518" y="3834728"/>
            <a:ext cx="418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dirty="0">
                <a:solidFill>
                  <a:srgbClr val="000000"/>
                </a:solidFill>
              </a:rPr>
              <a:t>Dirección General de Integración </a:t>
            </a:r>
            <a:r>
              <a:rPr lang="es-AR" dirty="0" smtClean="0">
                <a:solidFill>
                  <a:srgbClr val="000000"/>
                </a:solidFill>
              </a:rPr>
              <a:t>Sanitaria</a:t>
            </a:r>
            <a:endParaRPr lang="es-AR" dirty="0"/>
          </a:p>
        </p:txBody>
      </p:sp>
      <p:sp>
        <p:nvSpPr>
          <p:cNvPr id="109" name="Rectángulo 108"/>
          <p:cNvSpPr/>
          <p:nvPr/>
        </p:nvSpPr>
        <p:spPr>
          <a:xfrm>
            <a:off x="4856636" y="4351155"/>
            <a:ext cx="6169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400" b="1" dirty="0" smtClean="0">
                <a:solidFill>
                  <a:srgbClr val="FF0066"/>
                </a:solidFill>
              </a:rPr>
              <a:t>ABORDAJE y PREVENCIÓN del </a:t>
            </a:r>
            <a:r>
              <a:rPr lang="es-AR" sz="2400" b="1" dirty="0">
                <a:solidFill>
                  <a:srgbClr val="FF0066"/>
                </a:solidFill>
              </a:rPr>
              <a:t>Cáncer de Mama</a:t>
            </a:r>
          </a:p>
        </p:txBody>
      </p:sp>
    </p:spTree>
    <p:extLst>
      <p:ext uri="{BB962C8B-B14F-4D97-AF65-F5344CB8AC3E}">
        <p14:creationId xmlns:p14="http://schemas.microsoft.com/office/powerpoint/2010/main" val="34700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58134" cy="494684"/>
          </a:xfrm>
        </p:spPr>
        <p:txBody>
          <a:bodyPr>
            <a:normAutofit/>
          </a:bodyPr>
          <a:lstStyle/>
          <a:p>
            <a:endParaRPr lang="es-AR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3" y="6192499"/>
            <a:ext cx="5390872" cy="760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4" y="0"/>
            <a:ext cx="8758140" cy="61924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16152" y="1969698"/>
            <a:ext cx="2819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cáncer de mama es una enfermedad </a:t>
            </a:r>
            <a:r>
              <a:rPr lang="es-AR" dirty="0" smtClean="0">
                <a:solidFill>
                  <a:srgbClr val="CC00FF"/>
                </a:solidFill>
              </a:rPr>
              <a:t>DIFÍCILMENTE PREVENIBLE. </a:t>
            </a:r>
          </a:p>
          <a:p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posibilidad de curación depende altamente del volumen de la enfermedad al momento del diagnóstico. </a:t>
            </a:r>
            <a:endParaRPr lang="es-A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AR" dirty="0" smtClean="0">
                <a:solidFill>
                  <a:srgbClr val="CC00FF"/>
                </a:solidFill>
              </a:rPr>
              <a:t>DETECCIÓN TEMPRANA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elemental para lograr el control de la enfermedad. </a:t>
            </a:r>
          </a:p>
        </p:txBody>
      </p:sp>
    </p:spTree>
    <p:extLst>
      <p:ext uri="{BB962C8B-B14F-4D97-AF65-F5344CB8AC3E}">
        <p14:creationId xmlns:p14="http://schemas.microsoft.com/office/powerpoint/2010/main" val="927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56509" y="1422501"/>
            <a:ext cx="11069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400" dirty="0">
                <a:solidFill>
                  <a:srgbClr val="000000"/>
                </a:solidFill>
              </a:rPr>
              <a:t>El diagnóstico más temprano debería traducirse en una </a:t>
            </a:r>
            <a:r>
              <a:rPr lang="es-AR" sz="2400" b="1" dirty="0" smtClean="0">
                <a:solidFill>
                  <a:schemeClr val="accent1"/>
                </a:solidFill>
              </a:rPr>
              <a:t>REDUCCIÓN</a:t>
            </a:r>
            <a:r>
              <a:rPr lang="es-AR" sz="2400" dirty="0" smtClean="0">
                <a:solidFill>
                  <a:schemeClr val="accent1"/>
                </a:solidFill>
              </a:rPr>
              <a:t> </a:t>
            </a:r>
            <a:r>
              <a:rPr lang="es-AR" sz="2400" dirty="0">
                <a:solidFill>
                  <a:srgbClr val="000000"/>
                </a:solidFill>
              </a:rPr>
              <a:t>de la </a:t>
            </a:r>
            <a:r>
              <a:rPr lang="es-AR" sz="2400" b="1" dirty="0" smtClean="0">
                <a:solidFill>
                  <a:schemeClr val="accent1"/>
                </a:solidFill>
              </a:rPr>
              <a:t>MORTALIDAD</a:t>
            </a:r>
            <a:r>
              <a:rPr lang="es-AR" sz="2400" dirty="0" smtClean="0">
                <a:solidFill>
                  <a:srgbClr val="000000"/>
                </a:solidFill>
              </a:rPr>
              <a:t> por </a:t>
            </a:r>
            <a:r>
              <a:rPr lang="es-AR" sz="2400" dirty="0">
                <a:solidFill>
                  <a:srgbClr val="000000"/>
                </a:solidFill>
              </a:rPr>
              <a:t>la enfermedad, </a:t>
            </a:r>
            <a:r>
              <a:rPr lang="es-AR" sz="2400" b="1" dirty="0" smtClean="0">
                <a:solidFill>
                  <a:schemeClr val="accent1"/>
                </a:solidFill>
              </a:rPr>
              <a:t>DISMINUCIÓN</a:t>
            </a:r>
            <a:r>
              <a:rPr lang="es-AR" sz="2400" dirty="0" smtClean="0">
                <a:solidFill>
                  <a:srgbClr val="000000"/>
                </a:solidFill>
              </a:rPr>
              <a:t> </a:t>
            </a:r>
            <a:r>
              <a:rPr lang="es-AR" sz="2400" dirty="0">
                <a:solidFill>
                  <a:srgbClr val="000000"/>
                </a:solidFill>
              </a:rPr>
              <a:t>en la </a:t>
            </a:r>
            <a:r>
              <a:rPr lang="es-AR" sz="2400" b="1" dirty="0" smtClean="0">
                <a:solidFill>
                  <a:schemeClr val="accent1"/>
                </a:solidFill>
              </a:rPr>
              <a:t>AGRESIVIDAD</a:t>
            </a:r>
            <a:r>
              <a:rPr lang="es-AR" sz="2400" dirty="0" smtClean="0">
                <a:solidFill>
                  <a:schemeClr val="accent1"/>
                </a:solidFill>
              </a:rPr>
              <a:t> </a:t>
            </a:r>
            <a:r>
              <a:rPr lang="es-AR" sz="2400" dirty="0" smtClean="0">
                <a:solidFill>
                  <a:srgbClr val="000000"/>
                </a:solidFill>
              </a:rPr>
              <a:t>de </a:t>
            </a:r>
            <a:r>
              <a:rPr lang="es-AR" sz="2400" dirty="0">
                <a:solidFill>
                  <a:srgbClr val="000000"/>
                </a:solidFill>
              </a:rPr>
              <a:t>los tratamientos </a:t>
            </a:r>
            <a:r>
              <a:rPr lang="es-AR" sz="2400" dirty="0" smtClean="0">
                <a:solidFill>
                  <a:srgbClr val="000000"/>
                </a:solidFill>
              </a:rPr>
              <a:t>y </a:t>
            </a:r>
            <a:r>
              <a:rPr lang="es-AR" sz="2400" b="1" dirty="0" smtClean="0">
                <a:solidFill>
                  <a:schemeClr val="accent1"/>
                </a:solidFill>
              </a:rPr>
              <a:t>MEJORAS EN LA CALIDAD DE VIDA DE LAS MUJERES AFECTADAS</a:t>
            </a:r>
            <a:r>
              <a:rPr lang="es-AR" sz="2400" dirty="0" smtClean="0">
                <a:solidFill>
                  <a:srgbClr val="000000"/>
                </a:solidFill>
              </a:rPr>
              <a:t>. </a:t>
            </a:r>
            <a:endParaRPr lang="es-AR" sz="2400" dirty="0"/>
          </a:p>
        </p:txBody>
      </p:sp>
      <p:sp>
        <p:nvSpPr>
          <p:cNvPr id="7" name="Rectángulo 6"/>
          <p:cNvSpPr/>
          <p:nvPr/>
        </p:nvSpPr>
        <p:spPr>
          <a:xfrm>
            <a:off x="594184" y="593290"/>
            <a:ext cx="553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Open Sans"/>
                <a:sym typeface="Arial"/>
              </a:rPr>
              <a:t>PROGRAMAS DE TAMIZAJE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80824" y="3297425"/>
            <a:ext cx="8426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>
                <a:solidFill>
                  <a:srgbClr val="000000"/>
                </a:solidFill>
              </a:rPr>
              <a:t>El </a:t>
            </a:r>
            <a:r>
              <a:rPr lang="es-A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MAMOGRÁFICO </a:t>
            </a:r>
            <a:r>
              <a:rPr lang="es-AR" sz="2400" dirty="0" smtClean="0">
                <a:solidFill>
                  <a:srgbClr val="000000"/>
                </a:solidFill>
              </a:rPr>
              <a:t>a </a:t>
            </a:r>
            <a:r>
              <a:rPr lang="es-AR" sz="2400" dirty="0">
                <a:solidFill>
                  <a:srgbClr val="000000"/>
                </a:solidFill>
              </a:rPr>
              <a:t>mujeres de </a:t>
            </a:r>
            <a:r>
              <a:rPr 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s-AR" sz="2400" dirty="0">
                <a:solidFill>
                  <a:srgbClr val="000000"/>
                </a:solidFill>
              </a:rPr>
              <a:t> a </a:t>
            </a:r>
            <a:r>
              <a:rPr lang="es-A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r>
              <a:rPr lang="es-AR" sz="2400" dirty="0">
                <a:solidFill>
                  <a:srgbClr val="000000"/>
                </a:solidFill>
              </a:rPr>
              <a:t> años es el único método que ha demostrado ser efectivo en el cumplimiento de </a:t>
            </a:r>
            <a:r>
              <a:rPr lang="es-AR" sz="2400" dirty="0" smtClean="0">
                <a:solidFill>
                  <a:srgbClr val="000000"/>
                </a:solidFill>
              </a:rPr>
              <a:t>la </a:t>
            </a:r>
            <a:r>
              <a:rPr lang="es-A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LA MORTALIDAD </a:t>
            </a:r>
            <a:r>
              <a:rPr lang="es-AR" sz="2400" dirty="0" smtClean="0">
                <a:solidFill>
                  <a:srgbClr val="000000"/>
                </a:solidFill>
              </a:rPr>
              <a:t>por </a:t>
            </a:r>
            <a:r>
              <a:rPr lang="es-AR" sz="2400" dirty="0">
                <a:solidFill>
                  <a:srgbClr val="000000"/>
                </a:solidFill>
              </a:rPr>
              <a:t>cáncer de mama. La </a:t>
            </a:r>
            <a:r>
              <a:rPr lang="es-AR" sz="2400" dirty="0" smtClean="0">
                <a:solidFill>
                  <a:srgbClr val="000000"/>
                </a:solidFill>
              </a:rPr>
              <a:t>DGIS impulsa </a:t>
            </a:r>
            <a:r>
              <a:rPr lang="es-AR" sz="2400" dirty="0">
                <a:solidFill>
                  <a:srgbClr val="000000"/>
                </a:solidFill>
              </a:rPr>
              <a:t>el fortalecimiento y desarrollo de la </a:t>
            </a:r>
            <a:r>
              <a:rPr lang="es-A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ATENCIÓN PRIMARIA DE LA SALUD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[APS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dirty="0"/>
              <a:t>en la provincia de Córdoba, a fin de abordar la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</a:t>
            </a:r>
            <a:r>
              <a:rPr lang="es-AR" sz="2400" dirty="0" smtClean="0"/>
              <a:t> de </a:t>
            </a:r>
            <a:r>
              <a:rPr lang="es-AR" sz="2400" dirty="0"/>
              <a:t>este </a:t>
            </a:r>
            <a:r>
              <a:rPr lang="es-AR" sz="2400" dirty="0" smtClean="0"/>
              <a:t>cáncer.</a:t>
            </a:r>
            <a:endParaRPr lang="es-AR" sz="2400" dirty="0"/>
          </a:p>
        </p:txBody>
      </p:sp>
      <p:cxnSp>
        <p:nvCxnSpPr>
          <p:cNvPr id="10" name="Conector angular 9"/>
          <p:cNvCxnSpPr>
            <a:stCxn id="7" idx="1"/>
          </p:cNvCxnSpPr>
          <p:nvPr/>
        </p:nvCxnSpPr>
        <p:spPr>
          <a:xfrm rot="10800000" flipH="1" flipV="1">
            <a:off x="594183" y="916456"/>
            <a:ext cx="2163085" cy="4627738"/>
          </a:xfrm>
          <a:prstGeom prst="bentConnector4">
            <a:avLst>
              <a:gd name="adj1" fmla="val -10568"/>
              <a:gd name="adj2" fmla="val 534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3" y="6192499"/>
            <a:ext cx="5390872" cy="7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29311" y="4233572"/>
            <a:ext cx="7209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rgbClr val="000000"/>
                </a:solidFill>
              </a:rPr>
              <a:t>información </a:t>
            </a:r>
            <a:r>
              <a:rPr lang="es-AR" sz="2800" dirty="0">
                <a:solidFill>
                  <a:srgbClr val="000000"/>
                </a:solidFill>
              </a:rPr>
              <a:t>poblacional, sanitaria y </a:t>
            </a:r>
            <a:r>
              <a:rPr lang="es-AR" sz="2800" dirty="0" smtClean="0">
                <a:solidFill>
                  <a:srgbClr val="000000"/>
                </a:solidFill>
              </a:rPr>
              <a:t>geoespacial</a:t>
            </a:r>
            <a:endParaRPr lang="es-AR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3" y="6192499"/>
            <a:ext cx="5390872" cy="7606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55080" y="523816"/>
            <a:ext cx="7854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disminuir </a:t>
            </a:r>
            <a:r>
              <a:rPr lang="es-AR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brecha de acceso a los servicios de </a:t>
            </a:r>
            <a:r>
              <a:rPr lang="es-AR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endParaRPr lang="es-AR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angular 9"/>
          <p:cNvCxnSpPr/>
          <p:nvPr/>
        </p:nvCxnSpPr>
        <p:spPr>
          <a:xfrm>
            <a:off x="1055080" y="785426"/>
            <a:ext cx="2658791" cy="1437269"/>
          </a:xfrm>
          <a:prstGeom prst="bentConnector3">
            <a:avLst>
              <a:gd name="adj1" fmla="val -19312"/>
            </a:avLst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2032753" y="1042395"/>
            <a:ext cx="7601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 smtClean="0">
                <a:solidFill>
                  <a:srgbClr val="000000"/>
                </a:solidFill>
              </a:rPr>
              <a:t> identificar </a:t>
            </a:r>
            <a:r>
              <a:rPr lang="es-AR" sz="2400" dirty="0">
                <a:solidFill>
                  <a:srgbClr val="000000"/>
                </a:solidFill>
              </a:rPr>
              <a:t>las características específicas de las poblaciones</a:t>
            </a:r>
            <a:endParaRPr lang="es-AR" sz="2400" dirty="0"/>
          </a:p>
        </p:txBody>
      </p:sp>
      <p:sp>
        <p:nvSpPr>
          <p:cNvPr id="27" name="Rectángulo 26"/>
          <p:cNvSpPr/>
          <p:nvPr/>
        </p:nvSpPr>
        <p:spPr>
          <a:xfrm>
            <a:off x="1406770" y="1568917"/>
            <a:ext cx="908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000000"/>
                </a:solidFill>
              </a:rPr>
              <a:t>identificar </a:t>
            </a:r>
            <a:r>
              <a:rPr lang="es-AR" sz="2400" dirty="0">
                <a:solidFill>
                  <a:srgbClr val="000000"/>
                </a:solidFill>
              </a:rPr>
              <a:t>las instalaciones sanitarias en la provincia de Córdoba</a:t>
            </a:r>
            <a:endParaRPr lang="es-AR" sz="2400" dirty="0"/>
          </a:p>
        </p:txBody>
      </p:sp>
      <p:sp>
        <p:nvSpPr>
          <p:cNvPr id="28" name="Rectángulo 27"/>
          <p:cNvSpPr/>
          <p:nvPr/>
        </p:nvSpPr>
        <p:spPr>
          <a:xfrm>
            <a:off x="1638952" y="3044567"/>
            <a:ext cx="911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circuitos de cuidados de la salud en la prevención primaria del Cáncer de Mama en la provincia de Córdoba. </a:t>
            </a:r>
          </a:p>
        </p:txBody>
      </p:sp>
      <p:cxnSp>
        <p:nvCxnSpPr>
          <p:cNvPr id="29" name="Conector angular 28"/>
          <p:cNvCxnSpPr/>
          <p:nvPr/>
        </p:nvCxnSpPr>
        <p:spPr>
          <a:xfrm flipH="1">
            <a:off x="7580146" y="3762213"/>
            <a:ext cx="2658791" cy="1437269"/>
          </a:xfrm>
          <a:prstGeom prst="bentConnector3">
            <a:avLst>
              <a:gd name="adj1" fmla="val -19312"/>
            </a:avLst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3" y="6192499"/>
            <a:ext cx="5390872" cy="7606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6" y="0"/>
            <a:ext cx="8758139" cy="61924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090051" y="1962687"/>
            <a:ext cx="2919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VULNERABILIDAD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nivel de departamento de la provincia de Córdoba, para la </a:t>
            </a:r>
            <a:r>
              <a:rPr lang="es-AR" dirty="0" smtClean="0">
                <a:solidFill>
                  <a:srgbClr val="FF0066"/>
                </a:solidFill>
              </a:rPr>
              <a:t>POBLACIÓN OBJETIVO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compuesta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</a:t>
            </a:r>
            <a:r>
              <a:rPr lang="es-AR" dirty="0" smtClean="0">
                <a:solidFill>
                  <a:srgbClr val="FF0066"/>
                </a:solidFill>
              </a:rPr>
              <a:t>MUJERES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AR" dirty="0">
                <a:solidFill>
                  <a:srgbClr val="FF0066"/>
                </a:solidFill>
              </a:rPr>
              <a:t>40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s-AR" dirty="0">
                <a:solidFill>
                  <a:srgbClr val="FF0066"/>
                </a:solidFill>
              </a:rPr>
              <a:t>69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años de edad. </a:t>
            </a:r>
            <a:endParaRPr lang="es-A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mismo se tuvieron en cuenta tres variables de interés: condiciones materiales de vida, acceso a la educación y cobertura pública exclusiva. </a:t>
            </a:r>
          </a:p>
        </p:txBody>
      </p:sp>
    </p:spTree>
    <p:extLst>
      <p:ext uri="{BB962C8B-B14F-4D97-AF65-F5344CB8AC3E}">
        <p14:creationId xmlns:p14="http://schemas.microsoft.com/office/powerpoint/2010/main" val="281291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05" y="0"/>
            <a:ext cx="4845355" cy="68518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1" y="334990"/>
            <a:ext cx="3267531" cy="51727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99860" y="2090391"/>
            <a:ext cx="31732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 smtClean="0">
                <a:solidFill>
                  <a:srgbClr val="000000"/>
                </a:solidFill>
              </a:rPr>
              <a:t>Red </a:t>
            </a:r>
            <a:r>
              <a:rPr lang="es-AR" dirty="0">
                <a:solidFill>
                  <a:srgbClr val="000000"/>
                </a:solidFill>
              </a:rPr>
              <a:t>de </a:t>
            </a:r>
            <a:r>
              <a:rPr lang="es-AR" sz="2800" b="1" dirty="0" err="1">
                <a:solidFill>
                  <a:srgbClr val="538CD5"/>
                </a:solidFill>
                <a:ea typeface="Open Sans"/>
                <a:cs typeface="Open Sans"/>
                <a:sym typeface="Arial"/>
              </a:rPr>
              <a:t>mamógrafos</a:t>
            </a:r>
            <a:r>
              <a:rPr lang="es-AR" sz="900" dirty="0">
                <a:solidFill>
                  <a:srgbClr val="000000"/>
                </a:solidFill>
              </a:rPr>
              <a:t> </a:t>
            </a:r>
            <a:r>
              <a:rPr lang="es-AR" sz="900" dirty="0" smtClean="0">
                <a:solidFill>
                  <a:srgbClr val="000000"/>
                </a:solidFill>
              </a:rPr>
              <a:t> </a:t>
            </a:r>
            <a:r>
              <a:rPr lang="es-AR" dirty="0" smtClean="0">
                <a:solidFill>
                  <a:srgbClr val="000000"/>
                </a:solidFill>
              </a:rPr>
              <a:t>en </a:t>
            </a:r>
            <a:r>
              <a:rPr lang="es-AR" sz="2800" b="1" dirty="0">
                <a:solidFill>
                  <a:srgbClr val="538CD5"/>
                </a:solidFill>
                <a:ea typeface="Open Sans"/>
                <a:cs typeface="Open Sans"/>
              </a:rPr>
              <a:t>hospitales públicos </a:t>
            </a:r>
            <a:r>
              <a:rPr lang="es-AR" dirty="0">
                <a:solidFill>
                  <a:srgbClr val="000000"/>
                </a:solidFill>
              </a:rPr>
              <a:t>de la provincia de Córdoba y su </a:t>
            </a:r>
            <a:r>
              <a:rPr lang="es-AR" sz="2800" b="1" dirty="0">
                <a:solidFill>
                  <a:srgbClr val="538CD5"/>
                </a:solidFill>
                <a:ea typeface="Open Sans"/>
                <a:cs typeface="Open Sans"/>
              </a:rPr>
              <a:t>disponibilidad </a:t>
            </a:r>
          </a:p>
        </p:txBody>
      </p:sp>
    </p:spTree>
    <p:extLst>
      <p:ext uri="{BB962C8B-B14F-4D97-AF65-F5344CB8AC3E}">
        <p14:creationId xmlns:p14="http://schemas.microsoft.com/office/powerpoint/2010/main" val="318008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3" y="6192499"/>
            <a:ext cx="5390872" cy="7606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47" y="-1"/>
            <a:ext cx="4379069" cy="61924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72664" y="1203422"/>
            <a:ext cx="5261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</a:rPr>
              <a:t>Se diseñó una propuesta según la disponibilidad, ubicación y productividad de los </a:t>
            </a:r>
            <a:r>
              <a:rPr lang="es-A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MAMÓGRAFOS</a:t>
            </a:r>
            <a:r>
              <a:rPr lang="es-AR" sz="2400" dirty="0" smtClean="0">
                <a:solidFill>
                  <a:srgbClr val="FF0066"/>
                </a:solidFill>
              </a:rPr>
              <a:t> </a:t>
            </a:r>
            <a:r>
              <a:rPr lang="es-AR" sz="2400" dirty="0" smtClean="0">
                <a:solidFill>
                  <a:srgbClr val="000000"/>
                </a:solidFill>
              </a:rPr>
              <a:t>en </a:t>
            </a:r>
            <a:r>
              <a:rPr lang="es-AR" sz="2400" dirty="0">
                <a:solidFill>
                  <a:srgbClr val="000000"/>
                </a:solidFill>
              </a:rPr>
              <a:t>hospitales provinciales, la </a:t>
            </a:r>
            <a:r>
              <a:rPr lang="es-AR" sz="2400" dirty="0" smtClean="0">
                <a:solidFill>
                  <a:srgbClr val="FF0066"/>
                </a:solidFill>
              </a:rPr>
              <a:t>POBLACIÓN OBJETIVO </a:t>
            </a:r>
            <a:r>
              <a:rPr lang="es-AR" sz="2400" dirty="0" smtClean="0">
                <a:solidFill>
                  <a:srgbClr val="000000"/>
                </a:solidFill>
              </a:rPr>
              <a:t>con </a:t>
            </a:r>
            <a:r>
              <a:rPr lang="es-AR" sz="2400" dirty="0" smtClean="0">
                <a:solidFill>
                  <a:srgbClr val="FF0066"/>
                </a:solidFill>
              </a:rPr>
              <a:t>COBERTURA PÚBLICA EXCLUSIVA </a:t>
            </a:r>
            <a:r>
              <a:rPr lang="es-AR" sz="2400" dirty="0" smtClean="0">
                <a:solidFill>
                  <a:srgbClr val="000000"/>
                </a:solidFill>
              </a:rPr>
              <a:t>y </a:t>
            </a:r>
            <a:r>
              <a:rPr lang="es-AR" sz="2400" dirty="0">
                <a:solidFill>
                  <a:srgbClr val="000000"/>
                </a:solidFill>
              </a:rPr>
              <a:t>condiciones de </a:t>
            </a:r>
            <a:r>
              <a:rPr lang="es-AR" sz="2400" dirty="0" smtClean="0">
                <a:solidFill>
                  <a:srgbClr val="FF0066"/>
                </a:solidFill>
              </a:rPr>
              <a:t>VULNERABILIDAD SOCIOSANITARIA</a:t>
            </a:r>
            <a:r>
              <a:rPr lang="es-AR" sz="2400" dirty="0" smtClean="0">
                <a:solidFill>
                  <a:srgbClr val="000000"/>
                </a:solidFill>
              </a:rPr>
              <a:t> </a:t>
            </a:r>
            <a:r>
              <a:rPr lang="es-AR" sz="2400" dirty="0">
                <a:solidFill>
                  <a:srgbClr val="000000"/>
                </a:solidFill>
              </a:rPr>
              <a:t>de las </a:t>
            </a:r>
            <a:r>
              <a:rPr lang="es-AR" sz="2400" dirty="0" smtClean="0">
                <a:solidFill>
                  <a:srgbClr val="FF0066"/>
                </a:solidFill>
              </a:rPr>
              <a:t>MUJERES</a:t>
            </a:r>
            <a:r>
              <a:rPr lang="es-AR" sz="2400" dirty="0" smtClean="0">
                <a:solidFill>
                  <a:srgbClr val="000000"/>
                </a:solidFill>
              </a:rPr>
              <a:t> en </a:t>
            </a:r>
            <a:r>
              <a:rPr lang="es-AR" sz="2400" dirty="0">
                <a:solidFill>
                  <a:srgbClr val="000000"/>
                </a:solidFill>
              </a:rPr>
              <a:t>edad clave de cada </a:t>
            </a:r>
            <a:r>
              <a:rPr lang="es-A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</a:t>
            </a:r>
            <a:r>
              <a:rPr lang="es-A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dirty="0">
                <a:solidFill>
                  <a:srgbClr val="000000"/>
                </a:solidFill>
              </a:rPr>
              <a:t>a los fines de proponer la ubicación de la nueva aparatología fija y móvil en la provincia.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3099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0196" y="2318221"/>
            <a:ext cx="3688875" cy="1101428"/>
          </a:xfrm>
        </p:spPr>
        <p:txBody>
          <a:bodyPr/>
          <a:lstStyle/>
          <a:p>
            <a:r>
              <a:rPr lang="es-AR" dirty="0" smtClean="0"/>
              <a:t>¡GRACIAS!</a:t>
            </a:r>
            <a:endParaRPr lang="es-A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469147" y="3363379"/>
            <a:ext cx="4930974" cy="214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AR" sz="5000" b="1" i="0" u="none" strike="noStrike" kern="1200" cap="none" dirty="0">
                <a:solidFill>
                  <a:srgbClr val="538CD5"/>
                </a:solidFill>
                <a:latin typeface="+mn-lt"/>
                <a:ea typeface="Open Sans"/>
                <a:cs typeface="Open Sans"/>
                <a:sym typeface="Arial"/>
              </a:defRPr>
            </a:lvl1pPr>
          </a:lstStyle>
          <a:p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Contacto: </a:t>
            </a:r>
            <a:endParaRPr lang="es-AR" sz="2000" b="0" dirty="0"/>
          </a:p>
          <a:p>
            <a:r>
              <a:rPr lang="es-AR" sz="2000" dirty="0"/>
              <a:t> </a:t>
            </a:r>
            <a:r>
              <a:rPr lang="es-AR" sz="2000" b="0" dirty="0" smtClean="0"/>
              <a:t>celeste.comesbrunetto@cba.gov.ar</a:t>
            </a:r>
            <a:r>
              <a:rPr lang="es-AR" sz="2000" dirty="0" smtClean="0"/>
              <a:t> </a:t>
            </a:r>
            <a:r>
              <a:rPr lang="es-AR" sz="2000" b="0" dirty="0" smtClean="0"/>
              <a:t>lic.mariani@gmail.com</a:t>
            </a:r>
            <a:r>
              <a:rPr lang="es-AR" sz="2000" dirty="0" smtClean="0"/>
              <a:t> </a:t>
            </a:r>
            <a:r>
              <a:rPr lang="es-AR" sz="2000" b="0" dirty="0" smtClean="0"/>
              <a:t>calvodaniela.nacer@gmail.com </a:t>
            </a:r>
          </a:p>
          <a:p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Redes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A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s-AR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integracionsanitariacba</a:t>
            </a:r>
            <a:endParaRPr lang="es-AR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55" y="6001911"/>
            <a:ext cx="5390872" cy="7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459</Words>
  <Application>Microsoft Office PowerPoint</Application>
  <PresentationFormat>Panorámica</PresentationFormat>
  <Paragraphs>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Tema de Office</vt:lpstr>
      <vt:lpstr>Estrategia de abordaje integral del Cáncer de mama.  Distribución de mamógrafos según variables significativas en la Provincia de Córdoba.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Company>Gobierno de Cordoba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Borgogno</dc:creator>
  <cp:lastModifiedBy>celeste comes brunetto</cp:lastModifiedBy>
  <cp:revision>30</cp:revision>
  <dcterms:created xsi:type="dcterms:W3CDTF">2022-06-08T21:55:27Z</dcterms:created>
  <dcterms:modified xsi:type="dcterms:W3CDTF">2022-06-29T06:47:06Z</dcterms:modified>
</cp:coreProperties>
</file>